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Kalam" panose="020B0604020202020204" charset="0"/>
      <p:regular r:id="rId14"/>
      <p:bold r:id="rId15"/>
    </p:embeddedFont>
    <p:embeddedFont>
      <p:font typeface="Merriweather" panose="020B0604020202020204"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EF8CD2-D9D7-4E39-8124-F8942BDB1914}">
  <a:tblStyle styleId="{D0EF8CD2-D9D7-4E39-8124-F8942BDB191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7"/>
    <p:restoredTop sz="94643"/>
  </p:normalViewPr>
  <p:slideViewPr>
    <p:cSldViewPr snapToGrid="0">
      <p:cViewPr varScale="1">
        <p:scale>
          <a:sx n="112" d="100"/>
          <a:sy n="112" d="100"/>
        </p:scale>
        <p:origin x="2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Emma Lintz and my presentation today is on threats to Sonoran Desert Plant Species.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 like to acknowledge my amazing mentor this semester, Dr Helen Rowe, as well as Clay Meredith who worked to develop out QGIS Model, Linda Howard who worked closely with us on the Fabaceae. I would also like to acknowledge the AZ Space Grant Consortium for funding this research. Also acknowledging Lydia Mussack and Annika Dillemuth, my wonderful team members on this project, and the McDowell Sonoran Conservancy for providing us data on the Sonoran Desert Plants.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to start off with, throughout this year I have been working with the International Union for the Conservation of Nature and just a little bit about them: they monitor global biodiversity loss. More specifically, the IUCN Red List assesses extinction risks of species through a series of protocols including monitoring, data collection, and literature reviews. The IUCN Red List is used globally to help inform biodiversity conservation and policy decision making.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09f813c6b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09f813c6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work with the IUCN was specifically with the Sonoran Desert Plant Species Specialist Group chaired by Dr Helen Rowe, my mentor this year. I helped to assess Sonoran Desert Plant Species status for the Red List. Status can range from Not Evaluated, which is still the majority of known species, to Extinct as can be seen in the image. Within my group, we worked to assess a total of 75 Sonoran Desert plant species, with my contribution of 25 species.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majority of my work this year has been focused on completing Least Concert Pipeline Information Forms that help us determine whether a species is of Least Concern (meaning there is no current or predicted future threat to the species as a whole) or if it was in one of the threatened categories such as vulnerable, endangered, or critically endangered. However, the work I am going to discuss today is the threat mapping we did for a select number of Fabaceae species that were determined to be threatened. So we ran species through a QGIS program developed by Clay Meredith and Helen Rowe. You can see the model they created in the top right corner of the screen with the different parameters.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2bd846904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2bd846904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when the model was run, it spit out a table like this that gave the different threats as highlighted in yellow and the amount of its range in km that were impacted by these threats. To determine the percentage of each species range impacted, we took the sum of each threat’s area and divided it by the total range area to get percentage of each threat in the species range. The final step for this was to add up the percentage to determine total percentage of the species range impacted by potential threats. Sometimes, the total percentage was over 100%, which is due to overlapping threats.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we have a total of 15 species that were mapped for threats and we created a table from this data. The fire locations means that there are so many distinct locations according to the mapping for each species range and it would take x amount of fires to destroy its entire range. So the larger the number of fire locations the less vulnerable the species is to fire. Protected land can range from tribal land to BLM land to national parks and forests. Percentage of threatened range is how much land could possibly be threatened by these different disturbances.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bd84690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2bd84690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From this data we found the ranges and averages for each category and I just want to mention that the average for protected land within these species range is 33% and the average for the threatened range is 48%.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2bd8469047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2bd846904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Within each species threatened range, we found common threats that were widespread including livestock in the form of grazing, urbanization such as housing or commercial areas, crop development, and an increase in fire severity and frequency.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2bd8469047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2bd846904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 would like to note that the disturbances we discussed only constitute a threat if the plant species has an adverse reaction to it. For instance, we found that livestock is the most widespread disturbance according to our mapping , but some species actually benefit from grazing so livestock would not be a threat. I would also like to discuss that the amount of protected range varied widely from 2 to 100% of its range and not all protected land status is equal. For instance, a species within a national park has more protections than one that falls within blm land. Obviously, conservation measures should include protecting each threatened species ranges and ensuring protections are adequate so their range does not continue to decline. And future research I would suggest is seeing how much of each species range has overlapping threats and how these overlapping threats might further stress the plants than if it was just 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308200" y="1991825"/>
            <a:ext cx="4226100" cy="1159800"/>
          </a:xfrm>
          <a:prstGeom prst="rect">
            <a:avLst/>
          </a:prstGeom>
        </p:spPr>
        <p:txBody>
          <a:bodyPr spcFirstLastPara="1" wrap="square" lIns="0" tIns="0" rIns="0" bIns="0" anchor="ctr" anchorCtr="0">
            <a:noAutofit/>
          </a:bodyPr>
          <a:lstStyle>
            <a:lvl1pPr lvl="0" rtl="0">
              <a:spcBef>
                <a:spcPts val="0"/>
              </a:spcBef>
              <a:spcAft>
                <a:spcPts val="0"/>
              </a:spcAft>
              <a:buClr>
                <a:schemeClr val="accent3"/>
              </a:buClr>
              <a:buSzPts val="5600"/>
              <a:buNone/>
              <a:defRPr sz="5600">
                <a:solidFill>
                  <a:schemeClr val="accent3"/>
                </a:solidFill>
              </a:defRPr>
            </a:lvl1pPr>
            <a:lvl2pPr lvl="1" rtl="0">
              <a:spcBef>
                <a:spcPts val="0"/>
              </a:spcBef>
              <a:spcAft>
                <a:spcPts val="0"/>
              </a:spcAft>
              <a:buClr>
                <a:schemeClr val="accent3"/>
              </a:buClr>
              <a:buSzPts val="5600"/>
              <a:buNone/>
              <a:defRPr sz="5600">
                <a:solidFill>
                  <a:schemeClr val="accent3"/>
                </a:solidFill>
              </a:defRPr>
            </a:lvl2pPr>
            <a:lvl3pPr lvl="2" rtl="0">
              <a:spcBef>
                <a:spcPts val="0"/>
              </a:spcBef>
              <a:spcAft>
                <a:spcPts val="0"/>
              </a:spcAft>
              <a:buClr>
                <a:schemeClr val="accent3"/>
              </a:buClr>
              <a:buSzPts val="5600"/>
              <a:buNone/>
              <a:defRPr sz="5600">
                <a:solidFill>
                  <a:schemeClr val="accent3"/>
                </a:solidFill>
              </a:defRPr>
            </a:lvl3pPr>
            <a:lvl4pPr lvl="3" rtl="0">
              <a:spcBef>
                <a:spcPts val="0"/>
              </a:spcBef>
              <a:spcAft>
                <a:spcPts val="0"/>
              </a:spcAft>
              <a:buClr>
                <a:schemeClr val="accent3"/>
              </a:buClr>
              <a:buSzPts val="5600"/>
              <a:buNone/>
              <a:defRPr sz="5600">
                <a:solidFill>
                  <a:schemeClr val="accent3"/>
                </a:solidFill>
              </a:defRPr>
            </a:lvl4pPr>
            <a:lvl5pPr lvl="4" rtl="0">
              <a:spcBef>
                <a:spcPts val="0"/>
              </a:spcBef>
              <a:spcAft>
                <a:spcPts val="0"/>
              </a:spcAft>
              <a:buClr>
                <a:schemeClr val="accent3"/>
              </a:buClr>
              <a:buSzPts val="5600"/>
              <a:buNone/>
              <a:defRPr sz="5600">
                <a:solidFill>
                  <a:schemeClr val="accent3"/>
                </a:solidFill>
              </a:defRPr>
            </a:lvl5pPr>
            <a:lvl6pPr lvl="5" rtl="0">
              <a:spcBef>
                <a:spcPts val="0"/>
              </a:spcBef>
              <a:spcAft>
                <a:spcPts val="0"/>
              </a:spcAft>
              <a:buClr>
                <a:schemeClr val="accent3"/>
              </a:buClr>
              <a:buSzPts val="5600"/>
              <a:buNone/>
              <a:defRPr sz="5600">
                <a:solidFill>
                  <a:schemeClr val="accent3"/>
                </a:solidFill>
              </a:defRPr>
            </a:lvl6pPr>
            <a:lvl7pPr lvl="6" rtl="0">
              <a:spcBef>
                <a:spcPts val="0"/>
              </a:spcBef>
              <a:spcAft>
                <a:spcPts val="0"/>
              </a:spcAft>
              <a:buClr>
                <a:schemeClr val="accent3"/>
              </a:buClr>
              <a:buSzPts val="5600"/>
              <a:buNone/>
              <a:defRPr sz="5600">
                <a:solidFill>
                  <a:schemeClr val="accent3"/>
                </a:solidFill>
              </a:defRPr>
            </a:lvl7pPr>
            <a:lvl8pPr lvl="7" rtl="0">
              <a:spcBef>
                <a:spcPts val="0"/>
              </a:spcBef>
              <a:spcAft>
                <a:spcPts val="0"/>
              </a:spcAft>
              <a:buClr>
                <a:schemeClr val="accent3"/>
              </a:buClr>
              <a:buSzPts val="5600"/>
              <a:buNone/>
              <a:defRPr sz="5600">
                <a:solidFill>
                  <a:schemeClr val="accent3"/>
                </a:solidFill>
              </a:defRPr>
            </a:lvl8pPr>
            <a:lvl9pPr lvl="8" rtl="0">
              <a:spcBef>
                <a:spcPts val="0"/>
              </a:spcBef>
              <a:spcAft>
                <a:spcPts val="0"/>
              </a:spcAft>
              <a:buClr>
                <a:schemeClr val="accent3"/>
              </a:buClr>
              <a:buSzPts val="5600"/>
              <a:buNone/>
              <a:defRPr sz="5600">
                <a:solidFill>
                  <a:schemeClr val="accent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atercolor texture">
  <p:cSld name="BLANK_1">
    <p:bg>
      <p:bgPr>
        <a:solidFill>
          <a:schemeClr val="lt1"/>
        </a:solidFill>
        <a:effectLst/>
      </p:bgPr>
    </p:bg>
    <p:spTree>
      <p:nvGrpSpPr>
        <p:cNvPr id="1" name="Shape 43"/>
        <p:cNvGrpSpPr/>
        <p:nvPr/>
      </p:nvGrpSpPr>
      <p:grpSpPr>
        <a:xfrm>
          <a:off x="0" y="0"/>
          <a:ext cx="0" cy="0"/>
          <a:chOff x="0" y="0"/>
          <a:chExt cx="0" cy="0"/>
        </a:xfrm>
      </p:grpSpPr>
      <p:pic>
        <p:nvPicPr>
          <p:cNvPr id="44" name="Google Shape;44;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 name="Google Shape;45;p1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308200" y="1735750"/>
            <a:ext cx="4150200" cy="1159800"/>
          </a:xfrm>
          <a:prstGeom prst="rect">
            <a:avLst/>
          </a:prstGeom>
        </p:spPr>
        <p:txBody>
          <a:bodyPr spcFirstLastPara="1" wrap="square" lIns="0" tIns="0" rIns="0" bIns="0" anchor="b" anchorCtr="0">
            <a:noAutofit/>
          </a:bodyPr>
          <a:lstStyle>
            <a:lvl1pPr lvl="0" rtl="0">
              <a:spcBef>
                <a:spcPts val="0"/>
              </a:spcBef>
              <a:spcAft>
                <a:spcPts val="0"/>
              </a:spcAft>
              <a:buClr>
                <a:schemeClr val="accent3"/>
              </a:buClr>
              <a:buSzPts val="4000"/>
              <a:buNone/>
              <a:defRPr sz="4000">
                <a:solidFill>
                  <a:schemeClr val="accent3"/>
                </a:solidFill>
              </a:defRPr>
            </a:lvl1pPr>
            <a:lvl2pPr lvl="1" rtl="0">
              <a:spcBef>
                <a:spcPts val="0"/>
              </a:spcBef>
              <a:spcAft>
                <a:spcPts val="0"/>
              </a:spcAft>
              <a:buClr>
                <a:schemeClr val="accent3"/>
              </a:buClr>
              <a:buSzPts val="4000"/>
              <a:buNone/>
              <a:defRPr sz="4000">
                <a:solidFill>
                  <a:schemeClr val="accent3"/>
                </a:solidFill>
              </a:defRPr>
            </a:lvl2pPr>
            <a:lvl3pPr lvl="2" rtl="0">
              <a:spcBef>
                <a:spcPts val="0"/>
              </a:spcBef>
              <a:spcAft>
                <a:spcPts val="0"/>
              </a:spcAft>
              <a:buClr>
                <a:schemeClr val="accent3"/>
              </a:buClr>
              <a:buSzPts val="4000"/>
              <a:buNone/>
              <a:defRPr sz="4000">
                <a:solidFill>
                  <a:schemeClr val="accent3"/>
                </a:solidFill>
              </a:defRPr>
            </a:lvl3pPr>
            <a:lvl4pPr lvl="3" rtl="0">
              <a:spcBef>
                <a:spcPts val="0"/>
              </a:spcBef>
              <a:spcAft>
                <a:spcPts val="0"/>
              </a:spcAft>
              <a:buClr>
                <a:schemeClr val="accent3"/>
              </a:buClr>
              <a:buSzPts val="4000"/>
              <a:buNone/>
              <a:defRPr sz="4000">
                <a:solidFill>
                  <a:schemeClr val="accent3"/>
                </a:solidFill>
              </a:defRPr>
            </a:lvl4pPr>
            <a:lvl5pPr lvl="4" rtl="0">
              <a:spcBef>
                <a:spcPts val="0"/>
              </a:spcBef>
              <a:spcAft>
                <a:spcPts val="0"/>
              </a:spcAft>
              <a:buClr>
                <a:schemeClr val="accent3"/>
              </a:buClr>
              <a:buSzPts val="4000"/>
              <a:buNone/>
              <a:defRPr sz="4000">
                <a:solidFill>
                  <a:schemeClr val="accent3"/>
                </a:solidFill>
              </a:defRPr>
            </a:lvl5pPr>
            <a:lvl6pPr lvl="5" rtl="0">
              <a:spcBef>
                <a:spcPts val="0"/>
              </a:spcBef>
              <a:spcAft>
                <a:spcPts val="0"/>
              </a:spcAft>
              <a:buClr>
                <a:schemeClr val="accent3"/>
              </a:buClr>
              <a:buSzPts val="4000"/>
              <a:buNone/>
              <a:defRPr sz="4000">
                <a:solidFill>
                  <a:schemeClr val="accent3"/>
                </a:solidFill>
              </a:defRPr>
            </a:lvl6pPr>
            <a:lvl7pPr lvl="6" rtl="0">
              <a:spcBef>
                <a:spcPts val="0"/>
              </a:spcBef>
              <a:spcAft>
                <a:spcPts val="0"/>
              </a:spcAft>
              <a:buClr>
                <a:schemeClr val="accent3"/>
              </a:buClr>
              <a:buSzPts val="4000"/>
              <a:buNone/>
              <a:defRPr sz="4000">
                <a:solidFill>
                  <a:schemeClr val="accent3"/>
                </a:solidFill>
              </a:defRPr>
            </a:lvl7pPr>
            <a:lvl8pPr lvl="7" rtl="0">
              <a:spcBef>
                <a:spcPts val="0"/>
              </a:spcBef>
              <a:spcAft>
                <a:spcPts val="0"/>
              </a:spcAft>
              <a:buClr>
                <a:schemeClr val="accent3"/>
              </a:buClr>
              <a:buSzPts val="4000"/>
              <a:buNone/>
              <a:defRPr sz="4000">
                <a:solidFill>
                  <a:schemeClr val="accent3"/>
                </a:solidFill>
              </a:defRPr>
            </a:lvl8pPr>
            <a:lvl9pPr lvl="8" rtl="0">
              <a:spcBef>
                <a:spcPts val="0"/>
              </a:spcBef>
              <a:spcAft>
                <a:spcPts val="0"/>
              </a:spcAft>
              <a:buClr>
                <a:schemeClr val="accent3"/>
              </a:buClr>
              <a:buSzPts val="4000"/>
              <a:buNone/>
              <a:defRPr sz="4000">
                <a:solidFill>
                  <a:schemeClr val="accent3"/>
                </a:solidFill>
              </a:defRPr>
            </a:lvl9pPr>
          </a:lstStyle>
          <a:p>
            <a:endParaRPr/>
          </a:p>
        </p:txBody>
      </p:sp>
      <p:sp>
        <p:nvSpPr>
          <p:cNvPr id="14" name="Google Shape;14;p3"/>
          <p:cNvSpPr txBox="1">
            <a:spLocks noGrp="1"/>
          </p:cNvSpPr>
          <p:nvPr>
            <p:ph type="subTitle" idx="1"/>
          </p:nvPr>
        </p:nvSpPr>
        <p:spPr>
          <a:xfrm>
            <a:off x="4308200" y="2992452"/>
            <a:ext cx="41502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2000"/>
              <a:buNone/>
              <a:defRPr>
                <a:solidFill>
                  <a:schemeClr val="accent5"/>
                </a:solidFill>
              </a:defRPr>
            </a:lvl1pPr>
            <a:lvl2pPr lvl="1" rtl="0">
              <a:spcBef>
                <a:spcPts val="1000"/>
              </a:spcBef>
              <a:spcAft>
                <a:spcPts val="0"/>
              </a:spcAft>
              <a:buClr>
                <a:schemeClr val="accent5"/>
              </a:buClr>
              <a:buSzPts val="3000"/>
              <a:buNone/>
              <a:defRPr sz="3000">
                <a:solidFill>
                  <a:schemeClr val="accent5"/>
                </a:solidFill>
              </a:defRPr>
            </a:lvl2pPr>
            <a:lvl3pPr lvl="2" rtl="0">
              <a:spcBef>
                <a:spcPts val="1000"/>
              </a:spcBef>
              <a:spcAft>
                <a:spcPts val="0"/>
              </a:spcAft>
              <a:buClr>
                <a:schemeClr val="accent5"/>
              </a:buClr>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p:nvPr/>
        </p:nvSpPr>
        <p:spPr>
          <a:xfrm>
            <a:off x="3417825" y="200"/>
            <a:ext cx="5726100" cy="51435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body" idx="1"/>
          </p:nvPr>
        </p:nvSpPr>
        <p:spPr>
          <a:xfrm>
            <a:off x="4384400" y="637800"/>
            <a:ext cx="4097400" cy="18948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i="1"/>
            </a:lvl1pPr>
            <a:lvl2pPr marL="914400" lvl="1" indent="-381000" rtl="0">
              <a:spcBef>
                <a:spcPts val="1000"/>
              </a:spcBef>
              <a:spcAft>
                <a:spcPts val="0"/>
              </a:spcAft>
              <a:buSzPts val="2400"/>
              <a:buChar char="○"/>
              <a:defRPr sz="2400" i="1"/>
            </a:lvl2pPr>
            <a:lvl3pPr marL="1371600" lvl="2" indent="-381000" rtl="0">
              <a:spcBef>
                <a:spcPts val="1000"/>
              </a:spcBef>
              <a:spcAft>
                <a:spcPts val="0"/>
              </a:spcAft>
              <a:buSzPts val="2400"/>
              <a:buChar char="■"/>
              <a:defRPr sz="2400" i="1"/>
            </a:lvl3pPr>
            <a:lvl4pPr marL="1828800" lvl="3" indent="-381000" rtl="0">
              <a:spcBef>
                <a:spcPts val="1000"/>
              </a:spcBef>
              <a:spcAft>
                <a:spcPts val="0"/>
              </a:spcAft>
              <a:buSzPts val="2400"/>
              <a:buChar char="●"/>
              <a:defRPr sz="2400" i="1"/>
            </a:lvl4pPr>
            <a:lvl5pPr marL="2286000" lvl="4" indent="-381000" rtl="0">
              <a:spcBef>
                <a:spcPts val="1000"/>
              </a:spcBef>
              <a:spcAft>
                <a:spcPts val="0"/>
              </a:spcAft>
              <a:buSzPts val="2400"/>
              <a:buChar char="○"/>
              <a:defRPr sz="2400" i="1"/>
            </a:lvl5pPr>
            <a:lvl6pPr marL="2743200" lvl="5" indent="-381000" rtl="0">
              <a:spcBef>
                <a:spcPts val="1000"/>
              </a:spcBef>
              <a:spcAft>
                <a:spcPts val="0"/>
              </a:spcAft>
              <a:buSzPts val="2400"/>
              <a:buChar char="■"/>
              <a:defRPr sz="2400" i="1"/>
            </a:lvl6pPr>
            <a:lvl7pPr marL="3200400" lvl="6" indent="-381000" rtl="0">
              <a:spcBef>
                <a:spcPts val="1000"/>
              </a:spcBef>
              <a:spcAft>
                <a:spcPts val="0"/>
              </a:spcAft>
              <a:buSzPts val="2400"/>
              <a:buChar char="●"/>
              <a:defRPr sz="2400" i="1"/>
            </a:lvl7pPr>
            <a:lvl8pPr marL="3657600" lvl="7" indent="-381000" rtl="0">
              <a:spcBef>
                <a:spcPts val="1000"/>
              </a:spcBef>
              <a:spcAft>
                <a:spcPts val="0"/>
              </a:spcAft>
              <a:buSzPts val="2400"/>
              <a:buChar char="○"/>
              <a:defRPr sz="2400" i="1"/>
            </a:lvl8pPr>
            <a:lvl9pPr marL="4114800" lvl="8" indent="-381000" rtl="0">
              <a:spcBef>
                <a:spcPts val="1000"/>
              </a:spcBef>
              <a:spcAft>
                <a:spcPts val="1000"/>
              </a:spcAft>
              <a:buSzPts val="2400"/>
              <a:buChar char="■"/>
              <a:defRPr sz="2400" i="1"/>
            </a:lvl9pPr>
          </a:lstStyle>
          <a:p>
            <a:endParaRPr/>
          </a:p>
        </p:txBody>
      </p:sp>
      <p:sp>
        <p:nvSpPr>
          <p:cNvPr id="18" name="Google Shape;18;p4"/>
          <p:cNvSpPr txBox="1"/>
          <p:nvPr/>
        </p:nvSpPr>
        <p:spPr>
          <a:xfrm>
            <a:off x="3851000" y="476575"/>
            <a:ext cx="12423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accent2"/>
                </a:solidFill>
                <a:latin typeface="Kalam"/>
                <a:ea typeface="Kalam"/>
                <a:cs typeface="Kalam"/>
                <a:sym typeface="Kalam"/>
              </a:rPr>
              <a:t>“</a:t>
            </a:r>
            <a:endParaRPr sz="7200">
              <a:solidFill>
                <a:schemeClr val="accent2"/>
              </a:solidFill>
              <a:latin typeface="Kalam"/>
              <a:ea typeface="Kalam"/>
              <a:cs typeface="Kalam"/>
              <a:sym typeface="Kalam"/>
            </a:endParaRPr>
          </a:p>
        </p:txBody>
      </p:sp>
      <p:sp>
        <p:nvSpPr>
          <p:cNvPr id="19" name="Google Shape;19;p4"/>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2" name="Google Shape;22;p5"/>
          <p:cNvSpPr txBox="1">
            <a:spLocks noGrp="1"/>
          </p:cNvSpPr>
          <p:nvPr>
            <p:ph type="body" idx="1"/>
          </p:nvPr>
        </p:nvSpPr>
        <p:spPr>
          <a:xfrm>
            <a:off x="4115700" y="1338300"/>
            <a:ext cx="4571100" cy="34116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1000"/>
              </a:spcBef>
              <a:spcAft>
                <a:spcPts val="0"/>
              </a:spcAft>
              <a:buSzPts val="2000"/>
              <a:buChar char="○"/>
              <a:defRPr/>
            </a:lvl2pPr>
            <a:lvl3pPr marL="1371600" lvl="2" indent="-355600" rtl="0">
              <a:spcBef>
                <a:spcPts val="1000"/>
              </a:spcBef>
              <a:spcAft>
                <a:spcPts val="0"/>
              </a:spcAft>
              <a:buSzPts val="2000"/>
              <a:buChar char="■"/>
              <a:defRPr/>
            </a:lvl3pPr>
            <a:lvl4pPr marL="1828800" lvl="3" indent="-355600" rtl="0">
              <a:spcBef>
                <a:spcPts val="1000"/>
              </a:spcBef>
              <a:spcAft>
                <a:spcPts val="0"/>
              </a:spcAft>
              <a:buSzPts val="2000"/>
              <a:buChar char="●"/>
              <a:defRPr/>
            </a:lvl4pPr>
            <a:lvl5pPr marL="2286000" lvl="4" indent="-355600" rtl="0">
              <a:spcBef>
                <a:spcPts val="1000"/>
              </a:spcBef>
              <a:spcAft>
                <a:spcPts val="0"/>
              </a:spcAft>
              <a:buSzPts val="2000"/>
              <a:buChar char="○"/>
              <a:defRPr/>
            </a:lvl5pPr>
            <a:lvl6pPr marL="2743200" lvl="5" indent="-355600" rtl="0">
              <a:spcBef>
                <a:spcPts val="1000"/>
              </a:spcBef>
              <a:spcAft>
                <a:spcPts val="0"/>
              </a:spcAft>
              <a:buSzPts val="2000"/>
              <a:buChar char="■"/>
              <a:defRPr/>
            </a:lvl6pPr>
            <a:lvl7pPr marL="3200400" lvl="6" indent="-355600" rtl="0">
              <a:spcBef>
                <a:spcPts val="1000"/>
              </a:spcBef>
              <a:spcAft>
                <a:spcPts val="0"/>
              </a:spcAft>
              <a:buSzPts val="2000"/>
              <a:buChar char="●"/>
              <a:defRPr/>
            </a:lvl7pPr>
            <a:lvl8pPr marL="3657600" lvl="7" indent="-355600" rtl="0">
              <a:spcBef>
                <a:spcPts val="1000"/>
              </a:spcBef>
              <a:spcAft>
                <a:spcPts val="0"/>
              </a:spcAft>
              <a:buSzPts val="2000"/>
              <a:buChar char="○"/>
              <a:defRPr/>
            </a:lvl8pPr>
            <a:lvl9pPr marL="4114800" lvl="8" indent="-355600" rtl="0">
              <a:spcBef>
                <a:spcPts val="1000"/>
              </a:spcBef>
              <a:spcAft>
                <a:spcPts val="1000"/>
              </a:spcAft>
              <a:buSzPts val="2000"/>
              <a:buChar char="■"/>
              <a:defRPr/>
            </a:lvl9pPr>
          </a:lstStyle>
          <a:p>
            <a:endParaRPr/>
          </a:p>
        </p:txBody>
      </p:sp>
      <p:sp>
        <p:nvSpPr>
          <p:cNvPr id="23" name="Google Shape;23;p5"/>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6" name="Google Shape;26;p6"/>
          <p:cNvSpPr txBox="1">
            <a:spLocks noGrp="1"/>
          </p:cNvSpPr>
          <p:nvPr>
            <p:ph type="body" idx="1"/>
          </p:nvPr>
        </p:nvSpPr>
        <p:spPr>
          <a:xfrm>
            <a:off x="2854175" y="1333125"/>
            <a:ext cx="2831100" cy="34596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27" name="Google Shape;27;p6"/>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28" name="Google Shape;28;p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1" name="Google Shape;31;p7"/>
          <p:cNvSpPr txBox="1">
            <a:spLocks noGrp="1"/>
          </p:cNvSpPr>
          <p:nvPr>
            <p:ph type="body" idx="1"/>
          </p:nvPr>
        </p:nvSpPr>
        <p:spPr>
          <a:xfrm>
            <a:off x="2854150" y="1333125"/>
            <a:ext cx="1859400" cy="34596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1000"/>
              </a:spcBef>
              <a:spcAft>
                <a:spcPts val="0"/>
              </a:spcAft>
              <a:buSzPts val="1600"/>
              <a:buChar char="○"/>
              <a:defRPr sz="1600"/>
            </a:lvl2pPr>
            <a:lvl3pPr marL="1371600" lvl="2" indent="-330200" rtl="0">
              <a:spcBef>
                <a:spcPts val="1000"/>
              </a:spcBef>
              <a:spcAft>
                <a:spcPts val="0"/>
              </a:spcAft>
              <a:buSzPts val="1600"/>
              <a:buChar char="■"/>
              <a:defRPr sz="1600"/>
            </a:lvl3pPr>
            <a:lvl4pPr marL="1828800" lvl="3" indent="-330200" rtl="0">
              <a:spcBef>
                <a:spcPts val="1000"/>
              </a:spcBef>
              <a:spcAft>
                <a:spcPts val="0"/>
              </a:spcAft>
              <a:buSzPts val="1600"/>
              <a:buChar char="●"/>
              <a:defRPr sz="1600"/>
            </a:lvl4pPr>
            <a:lvl5pPr marL="2286000" lvl="4" indent="-330200" rtl="0">
              <a:spcBef>
                <a:spcPts val="1000"/>
              </a:spcBef>
              <a:spcAft>
                <a:spcPts val="0"/>
              </a:spcAft>
              <a:buSzPts val="1600"/>
              <a:buChar char="○"/>
              <a:defRPr sz="1600"/>
            </a:lvl5pPr>
            <a:lvl6pPr marL="2743200" lvl="5" indent="-330200" rtl="0">
              <a:spcBef>
                <a:spcPts val="1000"/>
              </a:spcBef>
              <a:spcAft>
                <a:spcPts val="0"/>
              </a:spcAft>
              <a:buSzPts val="1600"/>
              <a:buChar char="■"/>
              <a:defRPr sz="1600"/>
            </a:lvl6pPr>
            <a:lvl7pPr marL="3200400" lvl="6" indent="-330200" rtl="0">
              <a:spcBef>
                <a:spcPts val="1000"/>
              </a:spcBef>
              <a:spcAft>
                <a:spcPts val="0"/>
              </a:spcAft>
              <a:buSzPts val="1600"/>
              <a:buChar char="●"/>
              <a:defRPr sz="1600"/>
            </a:lvl7pPr>
            <a:lvl8pPr marL="3657600" lvl="7" indent="-330200" rtl="0">
              <a:spcBef>
                <a:spcPts val="1000"/>
              </a:spcBef>
              <a:spcAft>
                <a:spcPts val="0"/>
              </a:spcAft>
              <a:buSzPts val="1600"/>
              <a:buChar char="○"/>
              <a:defRPr sz="1600"/>
            </a:lvl8pPr>
            <a:lvl9pPr marL="4114800" lvl="8" indent="-330200" rtl="0">
              <a:spcBef>
                <a:spcPts val="1000"/>
              </a:spcBef>
              <a:spcAft>
                <a:spcPts val="1000"/>
              </a:spcAft>
              <a:buSzPts val="1600"/>
              <a:buChar char="■"/>
              <a:defRPr sz="1600"/>
            </a:lvl9pPr>
          </a:lstStyle>
          <a:p>
            <a:endParaRPr/>
          </a:p>
        </p:txBody>
      </p:sp>
      <p:sp>
        <p:nvSpPr>
          <p:cNvPr id="32" name="Google Shape;32;p7"/>
          <p:cNvSpPr txBox="1">
            <a:spLocks noGrp="1"/>
          </p:cNvSpPr>
          <p:nvPr>
            <p:ph type="body" idx="2"/>
          </p:nvPr>
        </p:nvSpPr>
        <p:spPr>
          <a:xfrm>
            <a:off x="4808736" y="1333125"/>
            <a:ext cx="1859400" cy="34596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1000"/>
              </a:spcBef>
              <a:spcAft>
                <a:spcPts val="0"/>
              </a:spcAft>
              <a:buSzPts val="1600"/>
              <a:buChar char="○"/>
              <a:defRPr sz="1600"/>
            </a:lvl2pPr>
            <a:lvl3pPr marL="1371600" lvl="2" indent="-330200" rtl="0">
              <a:spcBef>
                <a:spcPts val="1000"/>
              </a:spcBef>
              <a:spcAft>
                <a:spcPts val="0"/>
              </a:spcAft>
              <a:buSzPts val="1600"/>
              <a:buChar char="■"/>
              <a:defRPr sz="1600"/>
            </a:lvl3pPr>
            <a:lvl4pPr marL="1828800" lvl="3" indent="-330200" rtl="0">
              <a:spcBef>
                <a:spcPts val="1000"/>
              </a:spcBef>
              <a:spcAft>
                <a:spcPts val="0"/>
              </a:spcAft>
              <a:buSzPts val="1600"/>
              <a:buChar char="●"/>
              <a:defRPr sz="1600"/>
            </a:lvl4pPr>
            <a:lvl5pPr marL="2286000" lvl="4" indent="-330200" rtl="0">
              <a:spcBef>
                <a:spcPts val="1000"/>
              </a:spcBef>
              <a:spcAft>
                <a:spcPts val="0"/>
              </a:spcAft>
              <a:buSzPts val="1600"/>
              <a:buChar char="○"/>
              <a:defRPr sz="1600"/>
            </a:lvl5pPr>
            <a:lvl6pPr marL="2743200" lvl="5" indent="-330200" rtl="0">
              <a:spcBef>
                <a:spcPts val="1000"/>
              </a:spcBef>
              <a:spcAft>
                <a:spcPts val="0"/>
              </a:spcAft>
              <a:buSzPts val="1600"/>
              <a:buChar char="■"/>
              <a:defRPr sz="1600"/>
            </a:lvl6pPr>
            <a:lvl7pPr marL="3200400" lvl="6" indent="-330200" rtl="0">
              <a:spcBef>
                <a:spcPts val="1000"/>
              </a:spcBef>
              <a:spcAft>
                <a:spcPts val="0"/>
              </a:spcAft>
              <a:buSzPts val="1600"/>
              <a:buChar char="●"/>
              <a:defRPr sz="1600"/>
            </a:lvl7pPr>
            <a:lvl8pPr marL="3657600" lvl="7" indent="-330200" rtl="0">
              <a:spcBef>
                <a:spcPts val="1000"/>
              </a:spcBef>
              <a:spcAft>
                <a:spcPts val="0"/>
              </a:spcAft>
              <a:buSzPts val="1600"/>
              <a:buChar char="○"/>
              <a:defRPr sz="1600"/>
            </a:lvl8pPr>
            <a:lvl9pPr marL="4114800" lvl="8" indent="-330200" rtl="0">
              <a:spcBef>
                <a:spcPts val="1000"/>
              </a:spcBef>
              <a:spcAft>
                <a:spcPts val="1000"/>
              </a:spcAft>
              <a:buSzPts val="1600"/>
              <a:buChar char="■"/>
              <a:defRPr sz="1600"/>
            </a:lvl9pPr>
          </a:lstStyle>
          <a:p>
            <a:endParaRPr/>
          </a:p>
        </p:txBody>
      </p:sp>
      <p:sp>
        <p:nvSpPr>
          <p:cNvPr id="33" name="Google Shape;33;p7"/>
          <p:cNvSpPr txBox="1">
            <a:spLocks noGrp="1"/>
          </p:cNvSpPr>
          <p:nvPr>
            <p:ph type="body" idx="3"/>
          </p:nvPr>
        </p:nvSpPr>
        <p:spPr>
          <a:xfrm>
            <a:off x="6763323" y="1333125"/>
            <a:ext cx="1859400" cy="34596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1000"/>
              </a:spcBef>
              <a:spcAft>
                <a:spcPts val="0"/>
              </a:spcAft>
              <a:buSzPts val="1600"/>
              <a:buChar char="○"/>
              <a:defRPr sz="1600"/>
            </a:lvl2pPr>
            <a:lvl3pPr marL="1371600" lvl="2" indent="-330200" rtl="0">
              <a:spcBef>
                <a:spcPts val="1000"/>
              </a:spcBef>
              <a:spcAft>
                <a:spcPts val="0"/>
              </a:spcAft>
              <a:buSzPts val="1600"/>
              <a:buChar char="■"/>
              <a:defRPr sz="1600"/>
            </a:lvl3pPr>
            <a:lvl4pPr marL="1828800" lvl="3" indent="-330200" rtl="0">
              <a:spcBef>
                <a:spcPts val="1000"/>
              </a:spcBef>
              <a:spcAft>
                <a:spcPts val="0"/>
              </a:spcAft>
              <a:buSzPts val="1600"/>
              <a:buChar char="●"/>
              <a:defRPr sz="1600"/>
            </a:lvl4pPr>
            <a:lvl5pPr marL="2286000" lvl="4" indent="-330200" rtl="0">
              <a:spcBef>
                <a:spcPts val="1000"/>
              </a:spcBef>
              <a:spcAft>
                <a:spcPts val="0"/>
              </a:spcAft>
              <a:buSzPts val="1600"/>
              <a:buChar char="○"/>
              <a:defRPr sz="1600"/>
            </a:lvl5pPr>
            <a:lvl6pPr marL="2743200" lvl="5" indent="-330200" rtl="0">
              <a:spcBef>
                <a:spcPts val="1000"/>
              </a:spcBef>
              <a:spcAft>
                <a:spcPts val="0"/>
              </a:spcAft>
              <a:buSzPts val="1600"/>
              <a:buChar char="■"/>
              <a:defRPr sz="1600"/>
            </a:lvl6pPr>
            <a:lvl7pPr marL="3200400" lvl="6" indent="-330200" rtl="0">
              <a:spcBef>
                <a:spcPts val="1000"/>
              </a:spcBef>
              <a:spcAft>
                <a:spcPts val="0"/>
              </a:spcAft>
              <a:buSzPts val="1600"/>
              <a:buChar char="●"/>
              <a:defRPr sz="1600"/>
            </a:lvl7pPr>
            <a:lvl8pPr marL="3657600" lvl="7" indent="-330200" rtl="0">
              <a:spcBef>
                <a:spcPts val="1000"/>
              </a:spcBef>
              <a:spcAft>
                <a:spcPts val="0"/>
              </a:spcAft>
              <a:buSzPts val="1600"/>
              <a:buChar char="○"/>
              <a:defRPr sz="1600"/>
            </a:lvl8pPr>
            <a:lvl9pPr marL="4114800" lvl="8" indent="-330200" rtl="0">
              <a:spcBef>
                <a:spcPts val="1000"/>
              </a:spcBef>
              <a:spcAft>
                <a:spcPts val="1000"/>
              </a:spcAft>
              <a:buSzPts val="1600"/>
              <a:buChar char="■"/>
              <a:defRPr sz="1600"/>
            </a:lvl9pPr>
          </a:lstStyle>
          <a:p>
            <a:endParaRPr/>
          </a:p>
        </p:txBody>
      </p:sp>
      <p:sp>
        <p:nvSpPr>
          <p:cNvPr id="34" name="Google Shape;34;p7"/>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7" name="Google Shape;37;p8"/>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4115700" y="4406300"/>
            <a:ext cx="4571100" cy="519600"/>
          </a:xfrm>
          <a:prstGeom prst="rect">
            <a:avLst/>
          </a:prstGeom>
        </p:spPr>
        <p:txBody>
          <a:bodyPr spcFirstLastPara="1" wrap="square" lIns="0" tIns="0" rIns="0" bIns="0" anchor="t" anchorCtr="0">
            <a:noAutofit/>
          </a:bodyPr>
          <a:lstStyle>
            <a:lvl1pPr marL="457200" lvl="0" indent="-228600" rtl="0">
              <a:spcBef>
                <a:spcPts val="360"/>
              </a:spcBef>
              <a:spcAft>
                <a:spcPts val="1000"/>
              </a:spcAft>
              <a:buSzPts val="1600"/>
              <a:buNone/>
              <a:defRPr sz="1600"/>
            </a:lvl1pPr>
          </a:lstStyle>
          <a:p>
            <a:endParaRPr/>
          </a:p>
        </p:txBody>
      </p:sp>
      <p:sp>
        <p:nvSpPr>
          <p:cNvPr id="40" name="Google Shape;40;p9"/>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lvl="0"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1pPr>
            <a:lvl2pPr lvl="1"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2pPr>
            <a:lvl3pPr lvl="2"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3pPr>
            <a:lvl4pPr lvl="3"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4pPr>
            <a:lvl5pPr lvl="4"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5pPr>
            <a:lvl6pPr lvl="5"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6pPr>
            <a:lvl7pPr lvl="6"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7pPr>
            <a:lvl8pPr lvl="7"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8pPr>
            <a:lvl9pPr lvl="8" rt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1pPr>
            <a:lvl2pPr marL="914400" lvl="1" indent="-355600" rtl="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2pPr>
            <a:lvl3pPr marL="1371600" lvl="2" indent="-355600" rtl="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3pPr>
            <a:lvl4pPr marL="1828800" lvl="3" indent="-355600" rtl="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4pPr>
            <a:lvl5pPr marL="2286000" lvl="4" indent="-355600" rtl="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5pPr>
            <a:lvl6pPr marL="2743200" lvl="5" indent="-355600" rtl="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6pPr>
            <a:lvl7pPr marL="3200400" lvl="6" indent="-355600" rtl="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7pPr>
            <a:lvl8pPr marL="3657600" lvl="7" indent="-355600" rtl="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8pPr>
            <a:lvl9pPr marL="4114800" lvl="8" indent="-355600" rtl="0">
              <a:lnSpc>
                <a:spcPct val="115000"/>
              </a:lnSpc>
              <a:spcBef>
                <a:spcPts val="1000"/>
              </a:spcBef>
              <a:spcAft>
                <a:spcPts val="1000"/>
              </a:spcAft>
              <a:buClr>
                <a:schemeClr val="dk1"/>
              </a:buClr>
              <a:buSzPts val="2000"/>
              <a:buFont typeface="Merriweather"/>
              <a:buChar char="■"/>
              <a:defRPr sz="20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lvl="0" rtl="0">
              <a:buNone/>
              <a:defRPr sz="1300">
                <a:solidFill>
                  <a:schemeClr val="accent1"/>
                </a:solidFill>
                <a:latin typeface="Kalam"/>
                <a:ea typeface="Kalam"/>
                <a:cs typeface="Kalam"/>
                <a:sym typeface="Kalam"/>
              </a:defRPr>
            </a:lvl1pPr>
            <a:lvl2pPr lvl="1" rtl="0">
              <a:buNone/>
              <a:defRPr sz="1300">
                <a:solidFill>
                  <a:schemeClr val="accent1"/>
                </a:solidFill>
                <a:latin typeface="Kalam"/>
                <a:ea typeface="Kalam"/>
                <a:cs typeface="Kalam"/>
                <a:sym typeface="Kalam"/>
              </a:defRPr>
            </a:lvl2pPr>
            <a:lvl3pPr lvl="2" rtl="0">
              <a:buNone/>
              <a:defRPr sz="1300">
                <a:solidFill>
                  <a:schemeClr val="accent1"/>
                </a:solidFill>
                <a:latin typeface="Kalam"/>
                <a:ea typeface="Kalam"/>
                <a:cs typeface="Kalam"/>
                <a:sym typeface="Kalam"/>
              </a:defRPr>
            </a:lvl3pPr>
            <a:lvl4pPr lvl="3" rtl="0">
              <a:buNone/>
              <a:defRPr sz="1300">
                <a:solidFill>
                  <a:schemeClr val="accent1"/>
                </a:solidFill>
                <a:latin typeface="Kalam"/>
                <a:ea typeface="Kalam"/>
                <a:cs typeface="Kalam"/>
                <a:sym typeface="Kalam"/>
              </a:defRPr>
            </a:lvl4pPr>
            <a:lvl5pPr lvl="4" rtl="0">
              <a:buNone/>
              <a:defRPr sz="1300">
                <a:solidFill>
                  <a:schemeClr val="accent1"/>
                </a:solidFill>
                <a:latin typeface="Kalam"/>
                <a:ea typeface="Kalam"/>
                <a:cs typeface="Kalam"/>
                <a:sym typeface="Kalam"/>
              </a:defRPr>
            </a:lvl5pPr>
            <a:lvl6pPr lvl="5" rtl="0">
              <a:buNone/>
              <a:defRPr sz="1300">
                <a:solidFill>
                  <a:schemeClr val="accent1"/>
                </a:solidFill>
                <a:latin typeface="Kalam"/>
                <a:ea typeface="Kalam"/>
                <a:cs typeface="Kalam"/>
                <a:sym typeface="Kalam"/>
              </a:defRPr>
            </a:lvl6pPr>
            <a:lvl7pPr lvl="6" rtl="0">
              <a:buNone/>
              <a:defRPr sz="1300">
                <a:solidFill>
                  <a:schemeClr val="accent1"/>
                </a:solidFill>
                <a:latin typeface="Kalam"/>
                <a:ea typeface="Kalam"/>
                <a:cs typeface="Kalam"/>
                <a:sym typeface="Kalam"/>
              </a:defRPr>
            </a:lvl7pPr>
            <a:lvl8pPr lvl="7" rtl="0">
              <a:buNone/>
              <a:defRPr sz="1300">
                <a:solidFill>
                  <a:schemeClr val="accent1"/>
                </a:solidFill>
                <a:latin typeface="Kalam"/>
                <a:ea typeface="Kalam"/>
                <a:cs typeface="Kalam"/>
                <a:sym typeface="Kalam"/>
              </a:defRPr>
            </a:lvl8pPr>
            <a:lvl9pPr lvl="8" rtl="0">
              <a:buNone/>
              <a:defRPr sz="1300">
                <a:solidFill>
                  <a:schemeClr val="accent1"/>
                </a:solidFill>
                <a:latin typeface="Kalam"/>
                <a:ea typeface="Kalam"/>
                <a:cs typeface="Kalam"/>
                <a:sym typeface="Kalam"/>
              </a:defRPr>
            </a:lvl9pPr>
          </a:lstStyle>
          <a:p>
            <a:pPr marL="0" lvl="0" indent="0" algn="l"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8140850" y="3804300"/>
            <a:ext cx="1003149" cy="1339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2"/>
          <p:cNvSpPr txBox="1">
            <a:spLocks noGrp="1"/>
          </p:cNvSpPr>
          <p:nvPr>
            <p:ph type="ctrTitle"/>
          </p:nvPr>
        </p:nvSpPr>
        <p:spPr>
          <a:xfrm>
            <a:off x="3470975" y="1300875"/>
            <a:ext cx="46677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Threats to Sonoran Desert Plant Species </a:t>
            </a:r>
            <a:endParaRPr sz="4800" dirty="0"/>
          </a:p>
        </p:txBody>
      </p:sp>
      <p:sp>
        <p:nvSpPr>
          <p:cNvPr id="51" name="Google Shape;51;p12"/>
          <p:cNvSpPr txBox="1"/>
          <p:nvPr/>
        </p:nvSpPr>
        <p:spPr>
          <a:xfrm>
            <a:off x="4386375" y="2992250"/>
            <a:ext cx="3002700" cy="184662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accent1"/>
                </a:solidFill>
                <a:latin typeface="Kalam"/>
                <a:ea typeface="Kalam"/>
                <a:cs typeface="Kalam"/>
                <a:sym typeface="Kalam"/>
              </a:rPr>
              <a:t>By Emma Lintz</a:t>
            </a:r>
            <a:endParaRPr sz="1800" dirty="0">
              <a:solidFill>
                <a:schemeClr val="accent1"/>
              </a:solidFill>
              <a:latin typeface="Kalam"/>
              <a:ea typeface="Kalam"/>
              <a:cs typeface="Kalam"/>
              <a:sym typeface="Kalam"/>
            </a:endParaRPr>
          </a:p>
          <a:p>
            <a:pPr marL="0" lvl="0" indent="0" algn="ctr" rtl="0">
              <a:spcBef>
                <a:spcPts val="0"/>
              </a:spcBef>
              <a:spcAft>
                <a:spcPts val="0"/>
              </a:spcAft>
              <a:buNone/>
            </a:pPr>
            <a:r>
              <a:rPr lang="en" sz="1800" dirty="0">
                <a:solidFill>
                  <a:schemeClr val="accent1"/>
                </a:solidFill>
                <a:latin typeface="Kalam"/>
                <a:ea typeface="Kalam"/>
                <a:cs typeface="Kalam"/>
                <a:sym typeface="Kalam"/>
              </a:rPr>
              <a:t>Dr. Helen Rowe</a:t>
            </a:r>
            <a:endParaRPr sz="1800" dirty="0">
              <a:solidFill>
                <a:schemeClr val="accent1"/>
              </a:solidFill>
              <a:latin typeface="Kalam"/>
              <a:ea typeface="Kalam"/>
              <a:cs typeface="Kalam"/>
              <a:sym typeface="Kalam"/>
            </a:endParaRPr>
          </a:p>
          <a:p>
            <a:pPr marL="0" lvl="0" indent="0" algn="ctr" rtl="0">
              <a:spcBef>
                <a:spcPts val="0"/>
              </a:spcBef>
              <a:spcAft>
                <a:spcPts val="0"/>
              </a:spcAft>
              <a:buNone/>
            </a:pPr>
            <a:r>
              <a:rPr lang="en" sz="1800" dirty="0">
                <a:solidFill>
                  <a:schemeClr val="accent1"/>
                </a:solidFill>
                <a:latin typeface="Kalam"/>
                <a:ea typeface="Kalam"/>
                <a:cs typeface="Kalam"/>
                <a:sym typeface="Kalam"/>
              </a:rPr>
              <a:t>Northern Arizona University</a:t>
            </a:r>
            <a:endParaRPr sz="1800" dirty="0">
              <a:solidFill>
                <a:schemeClr val="accent1"/>
              </a:solidFill>
              <a:latin typeface="Kalam"/>
              <a:ea typeface="Kalam"/>
              <a:cs typeface="Kalam"/>
              <a:sym typeface="Kalam"/>
            </a:endParaRPr>
          </a:p>
          <a:p>
            <a:pPr marL="0" lvl="0" indent="0" algn="ctr" rtl="0">
              <a:spcBef>
                <a:spcPts val="0"/>
              </a:spcBef>
              <a:spcAft>
                <a:spcPts val="0"/>
              </a:spcAft>
              <a:buNone/>
            </a:pPr>
            <a:r>
              <a:rPr lang="en" sz="1800" dirty="0">
                <a:solidFill>
                  <a:schemeClr val="accent1"/>
                </a:solidFill>
                <a:latin typeface="Kalam"/>
                <a:ea typeface="Kalam"/>
                <a:cs typeface="Kalam"/>
                <a:sym typeface="Kalam"/>
              </a:rPr>
              <a:t>AZSGC Symposium, Tempe, AZ</a:t>
            </a:r>
            <a:br>
              <a:rPr lang="en" sz="1800" dirty="0">
                <a:solidFill>
                  <a:schemeClr val="accent1"/>
                </a:solidFill>
                <a:latin typeface="Kalam"/>
                <a:ea typeface="Kalam"/>
                <a:cs typeface="Kalam"/>
                <a:sym typeface="Kalam"/>
              </a:rPr>
            </a:br>
            <a:r>
              <a:rPr lang="en" sz="1800" dirty="0">
                <a:solidFill>
                  <a:schemeClr val="accent1"/>
                </a:solidFill>
                <a:latin typeface="Kalam"/>
                <a:ea typeface="Kalam"/>
                <a:cs typeface="Kalam"/>
                <a:sym typeface="Kalam"/>
              </a:rPr>
              <a:t>April 22, 2023</a:t>
            </a:r>
            <a:endParaRPr sz="1800" dirty="0">
              <a:solidFill>
                <a:schemeClr val="accent1"/>
              </a:solidFill>
              <a:latin typeface="Kalam"/>
              <a:ea typeface="Kalam"/>
              <a:cs typeface="Kalam"/>
              <a:sym typeface="Kalam"/>
            </a:endParaRPr>
          </a:p>
        </p:txBody>
      </p:sp>
      <p:pic>
        <p:nvPicPr>
          <p:cNvPr id="52" name="Google Shape;52;p12"/>
          <p:cNvPicPr preferRelativeResize="0"/>
          <p:nvPr/>
        </p:nvPicPr>
        <p:blipFill>
          <a:blip r:embed="rId3">
            <a:alphaModFix/>
          </a:blip>
          <a:stretch>
            <a:fillRect/>
          </a:stretch>
        </p:blipFill>
        <p:spPr>
          <a:xfrm>
            <a:off x="7955850" y="88700"/>
            <a:ext cx="1113300" cy="789175"/>
          </a:xfrm>
          <a:prstGeom prst="rect">
            <a:avLst/>
          </a:prstGeom>
          <a:noFill/>
          <a:ln>
            <a:noFill/>
          </a:ln>
        </p:spPr>
      </p:pic>
      <p:pic>
        <p:nvPicPr>
          <p:cNvPr id="53" name="Google Shape;53;p12"/>
          <p:cNvPicPr preferRelativeResize="0"/>
          <p:nvPr/>
        </p:nvPicPr>
        <p:blipFill>
          <a:blip r:embed="rId4">
            <a:alphaModFix/>
          </a:blip>
          <a:stretch>
            <a:fillRect/>
          </a:stretch>
        </p:blipFill>
        <p:spPr>
          <a:xfrm>
            <a:off x="6841410" y="88700"/>
            <a:ext cx="868680" cy="861760"/>
          </a:xfrm>
          <a:prstGeom prst="rect">
            <a:avLst/>
          </a:prstGeom>
          <a:noFill/>
          <a:ln>
            <a:noFill/>
          </a:ln>
        </p:spPr>
      </p:pic>
      <p:pic>
        <p:nvPicPr>
          <p:cNvPr id="54" name="Google Shape;54;p12"/>
          <p:cNvPicPr preferRelativeResize="0"/>
          <p:nvPr/>
        </p:nvPicPr>
        <p:blipFill>
          <a:blip r:embed="rId5">
            <a:alphaModFix/>
          </a:blip>
          <a:stretch>
            <a:fillRect/>
          </a:stretch>
        </p:blipFill>
        <p:spPr>
          <a:xfrm>
            <a:off x="8053275" y="1093049"/>
            <a:ext cx="1015875" cy="9506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body" idx="1"/>
          </p:nvPr>
        </p:nvSpPr>
        <p:spPr>
          <a:xfrm>
            <a:off x="2854175" y="1333125"/>
            <a:ext cx="4301100" cy="3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accent1"/>
                </a:solidFill>
              </a:rPr>
              <a:t>Dr. Helen Rowe</a:t>
            </a:r>
            <a:endParaRPr b="1">
              <a:solidFill>
                <a:schemeClr val="accent1"/>
              </a:solidFill>
            </a:endParaRPr>
          </a:p>
          <a:p>
            <a:pPr marL="0" lvl="0" indent="0" algn="l" rtl="0">
              <a:spcBef>
                <a:spcPts val="1000"/>
              </a:spcBef>
              <a:spcAft>
                <a:spcPts val="0"/>
              </a:spcAft>
              <a:buNone/>
            </a:pPr>
            <a:r>
              <a:rPr lang="en" b="1">
                <a:solidFill>
                  <a:schemeClr val="accent1"/>
                </a:solidFill>
              </a:rPr>
              <a:t>Clay Meredith</a:t>
            </a:r>
            <a:endParaRPr b="1">
              <a:solidFill>
                <a:schemeClr val="accent1"/>
              </a:solidFill>
            </a:endParaRPr>
          </a:p>
          <a:p>
            <a:pPr marL="0" lvl="0" indent="0" algn="l" rtl="0">
              <a:spcBef>
                <a:spcPts val="1000"/>
              </a:spcBef>
              <a:spcAft>
                <a:spcPts val="0"/>
              </a:spcAft>
              <a:buNone/>
            </a:pPr>
            <a:r>
              <a:rPr lang="en" b="1">
                <a:solidFill>
                  <a:schemeClr val="accent1"/>
                </a:solidFill>
              </a:rPr>
              <a:t>Linda Howard</a:t>
            </a:r>
            <a:endParaRPr b="1">
              <a:solidFill>
                <a:schemeClr val="accent1"/>
              </a:solidFill>
            </a:endParaRPr>
          </a:p>
          <a:p>
            <a:pPr marL="0" lvl="0" indent="0" algn="l" rtl="0">
              <a:spcBef>
                <a:spcPts val="1000"/>
              </a:spcBef>
              <a:spcAft>
                <a:spcPts val="0"/>
              </a:spcAft>
              <a:buNone/>
            </a:pPr>
            <a:r>
              <a:rPr lang="en" b="1">
                <a:solidFill>
                  <a:schemeClr val="accent1"/>
                </a:solidFill>
              </a:rPr>
              <a:t>Arizona Space Grant Consortium</a:t>
            </a:r>
            <a:endParaRPr b="1">
              <a:solidFill>
                <a:schemeClr val="accent1"/>
              </a:solidFill>
            </a:endParaRPr>
          </a:p>
          <a:p>
            <a:pPr marL="0" lvl="0" indent="0" algn="l" rtl="0">
              <a:spcBef>
                <a:spcPts val="1000"/>
              </a:spcBef>
              <a:spcAft>
                <a:spcPts val="0"/>
              </a:spcAft>
              <a:buNone/>
            </a:pPr>
            <a:r>
              <a:rPr lang="en" b="1">
                <a:solidFill>
                  <a:schemeClr val="accent1"/>
                </a:solidFill>
              </a:rPr>
              <a:t>Lydia Mussack</a:t>
            </a:r>
            <a:endParaRPr b="1">
              <a:solidFill>
                <a:schemeClr val="accent1"/>
              </a:solidFill>
            </a:endParaRPr>
          </a:p>
          <a:p>
            <a:pPr marL="0" lvl="0" indent="0" algn="l" rtl="0">
              <a:spcBef>
                <a:spcPts val="1000"/>
              </a:spcBef>
              <a:spcAft>
                <a:spcPts val="0"/>
              </a:spcAft>
              <a:buNone/>
            </a:pPr>
            <a:r>
              <a:rPr lang="en" b="1">
                <a:solidFill>
                  <a:schemeClr val="accent1"/>
                </a:solidFill>
              </a:rPr>
              <a:t>Annika Dillemuth</a:t>
            </a:r>
            <a:endParaRPr b="1">
              <a:solidFill>
                <a:schemeClr val="accent1"/>
              </a:solidFill>
            </a:endParaRPr>
          </a:p>
          <a:p>
            <a:pPr marL="0" lvl="0" indent="0" algn="l" rtl="0">
              <a:spcBef>
                <a:spcPts val="1000"/>
              </a:spcBef>
              <a:spcAft>
                <a:spcPts val="1000"/>
              </a:spcAft>
              <a:buNone/>
            </a:pPr>
            <a:r>
              <a:rPr lang="en" b="1">
                <a:solidFill>
                  <a:schemeClr val="accent1"/>
                </a:solidFill>
              </a:rPr>
              <a:t>McDowell Sonoran Conservancy</a:t>
            </a:r>
            <a:endParaRPr b="1">
              <a:solidFill>
                <a:schemeClr val="accent1"/>
              </a:solidFill>
            </a:endParaRPr>
          </a:p>
        </p:txBody>
      </p:sp>
      <p:sp>
        <p:nvSpPr>
          <p:cNvPr id="131" name="Google Shape;131;p21"/>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Acknowledgements</a:t>
            </a:r>
            <a:endParaRPr sz="2400"/>
          </a:p>
        </p:txBody>
      </p:sp>
      <p:sp>
        <p:nvSpPr>
          <p:cNvPr id="132" name="Google Shape;132;p2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8900" y="17547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Thank You!</a:t>
            </a:r>
            <a:endParaRPr sz="5000"/>
          </a:p>
        </p:txBody>
      </p:sp>
      <p:sp>
        <p:nvSpPr>
          <p:cNvPr id="138" name="Google Shape;138;p22"/>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11</a:t>
            </a:fld>
            <a:endParaRPr/>
          </a:p>
        </p:txBody>
      </p:sp>
      <p:pic>
        <p:nvPicPr>
          <p:cNvPr id="139" name="Google Shape;139;p22"/>
          <p:cNvPicPr preferRelativeResize="0"/>
          <p:nvPr/>
        </p:nvPicPr>
        <p:blipFill>
          <a:blip r:embed="rId3">
            <a:alphaModFix/>
          </a:blip>
          <a:stretch>
            <a:fillRect/>
          </a:stretch>
        </p:blipFill>
        <p:spPr>
          <a:xfrm>
            <a:off x="2409725" y="1162150"/>
            <a:ext cx="5022174" cy="39044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Introduction to the IUCN</a:t>
            </a:r>
            <a:endParaRPr sz="2400"/>
          </a:p>
        </p:txBody>
      </p:sp>
      <p:sp>
        <p:nvSpPr>
          <p:cNvPr id="60" name="Google Shape;60;p13"/>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200"/>
          </a:p>
          <a:p>
            <a:pPr marL="0" lvl="0" indent="0" algn="l" rtl="0">
              <a:spcBef>
                <a:spcPts val="1000"/>
              </a:spcBef>
              <a:spcAft>
                <a:spcPts val="1000"/>
              </a:spcAft>
              <a:buClr>
                <a:schemeClr val="dk1"/>
              </a:buClr>
              <a:buSzPts val="1100"/>
              <a:buFont typeface="Arial"/>
              <a:buNone/>
            </a:pPr>
            <a:endParaRPr sz="1200" b="1"/>
          </a:p>
        </p:txBody>
      </p:sp>
      <p:sp>
        <p:nvSpPr>
          <p:cNvPr id="61" name="Google Shape;61;p13"/>
          <p:cNvSpPr txBox="1">
            <a:spLocks noGrp="1"/>
          </p:cNvSpPr>
          <p:nvPr>
            <p:ph type="body" idx="1"/>
          </p:nvPr>
        </p:nvSpPr>
        <p:spPr>
          <a:xfrm>
            <a:off x="2854175" y="1333125"/>
            <a:ext cx="5832600" cy="3459600"/>
          </a:xfrm>
          <a:prstGeom prst="rect">
            <a:avLst/>
          </a:prstGeom>
        </p:spPr>
        <p:txBody>
          <a:bodyPr spcFirstLastPara="1" wrap="square" lIns="0" tIns="0" rIns="0" bIns="0" anchor="t" anchorCtr="0">
            <a:noAutofit/>
          </a:bodyPr>
          <a:lstStyle/>
          <a:p>
            <a:pPr marL="457200" lvl="0" indent="-342900" algn="l" rtl="0">
              <a:spcBef>
                <a:spcPts val="0"/>
              </a:spcBef>
              <a:spcAft>
                <a:spcPts val="0"/>
              </a:spcAft>
              <a:buClr>
                <a:schemeClr val="accent1"/>
              </a:buClr>
              <a:buSzPts val="1800"/>
              <a:buChar char="⪢"/>
            </a:pPr>
            <a:r>
              <a:rPr lang="en">
                <a:solidFill>
                  <a:schemeClr val="accent1"/>
                </a:solidFill>
              </a:rPr>
              <a:t>Global biodiversity loss</a:t>
            </a:r>
            <a:endParaRPr>
              <a:solidFill>
                <a:schemeClr val="accent1"/>
              </a:solidFill>
            </a:endParaRPr>
          </a:p>
          <a:p>
            <a:pPr marL="457200" lvl="0" indent="-342900" algn="l" rtl="0">
              <a:spcBef>
                <a:spcPts val="0"/>
              </a:spcBef>
              <a:spcAft>
                <a:spcPts val="0"/>
              </a:spcAft>
              <a:buClr>
                <a:schemeClr val="accent1"/>
              </a:buClr>
              <a:buSzPts val="1800"/>
              <a:buChar char="⪢"/>
            </a:pPr>
            <a:r>
              <a:rPr lang="en">
                <a:solidFill>
                  <a:schemeClr val="accent1"/>
                </a:solidFill>
              </a:rPr>
              <a:t>IUCN Red List</a:t>
            </a:r>
            <a:endParaRPr>
              <a:solidFill>
                <a:schemeClr val="accent1"/>
              </a:solidFill>
            </a:endParaRPr>
          </a:p>
          <a:p>
            <a:pPr marL="914400" lvl="1" indent="-342900" algn="l" rtl="0">
              <a:spcBef>
                <a:spcPts val="0"/>
              </a:spcBef>
              <a:spcAft>
                <a:spcPts val="0"/>
              </a:spcAft>
              <a:buClr>
                <a:schemeClr val="accent1"/>
              </a:buClr>
              <a:buSzPts val="1800"/>
              <a:buChar char="○"/>
            </a:pPr>
            <a:r>
              <a:rPr lang="en">
                <a:solidFill>
                  <a:schemeClr val="accent1"/>
                </a:solidFill>
              </a:rPr>
              <a:t>Assesses extinction risks of species</a:t>
            </a:r>
            <a:endParaRPr>
              <a:solidFill>
                <a:schemeClr val="accent1"/>
              </a:solidFill>
            </a:endParaRPr>
          </a:p>
          <a:p>
            <a:pPr marL="914400" lvl="1" indent="-342900" algn="l" rtl="0">
              <a:spcBef>
                <a:spcPts val="0"/>
              </a:spcBef>
              <a:spcAft>
                <a:spcPts val="0"/>
              </a:spcAft>
              <a:buClr>
                <a:schemeClr val="accent1"/>
              </a:buClr>
              <a:buSzPts val="1800"/>
              <a:buChar char="○"/>
            </a:pPr>
            <a:r>
              <a:rPr lang="en">
                <a:solidFill>
                  <a:schemeClr val="accent1"/>
                </a:solidFill>
              </a:rPr>
              <a:t>Informs biodiversity conservation and policy decision making</a:t>
            </a:r>
            <a:endParaRPr>
              <a:solidFill>
                <a:schemeClr val="accent1"/>
              </a:solidFill>
            </a:endParaRPr>
          </a:p>
        </p:txBody>
      </p:sp>
      <p:sp>
        <p:nvSpPr>
          <p:cNvPr id="62" name="Google Shape;62;p13"/>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63" name="Google Shape;63;p13"/>
          <p:cNvPicPr preferRelativeResize="0"/>
          <p:nvPr/>
        </p:nvPicPr>
        <p:blipFill>
          <a:blip r:embed="rId3">
            <a:alphaModFix/>
          </a:blip>
          <a:stretch>
            <a:fillRect/>
          </a:stretch>
        </p:blipFill>
        <p:spPr>
          <a:xfrm>
            <a:off x="2573175" y="2983980"/>
            <a:ext cx="4927698" cy="1900825"/>
          </a:xfrm>
          <a:prstGeom prst="rect">
            <a:avLst/>
          </a:prstGeom>
          <a:noFill/>
          <a:ln>
            <a:noFill/>
          </a:ln>
        </p:spPr>
      </p:pic>
      <p:sp>
        <p:nvSpPr>
          <p:cNvPr id="64" name="Google Shape;64;p13"/>
          <p:cNvSpPr txBox="1"/>
          <p:nvPr/>
        </p:nvSpPr>
        <p:spPr>
          <a:xfrm>
            <a:off x="3155475" y="4884800"/>
            <a:ext cx="487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erriweather"/>
                <a:ea typeface="Merriweather"/>
                <a:cs typeface="Merriweather"/>
                <a:sym typeface="Merriweather"/>
              </a:rPr>
              <a:t>Image from: www.iucnredlist.org/en</a:t>
            </a:r>
            <a:endParaRPr sz="1000">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2854225" y="0"/>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dirty="0"/>
              <a:t>Introduction to my work</a:t>
            </a:r>
            <a:endParaRPr sz="2400" dirty="0"/>
          </a:p>
        </p:txBody>
      </p:sp>
      <p:sp>
        <p:nvSpPr>
          <p:cNvPr id="70" name="Google Shape;70;p14"/>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200"/>
          </a:p>
          <a:p>
            <a:pPr marL="0" lvl="0" indent="0" algn="l" rtl="0">
              <a:spcBef>
                <a:spcPts val="1000"/>
              </a:spcBef>
              <a:spcAft>
                <a:spcPts val="1000"/>
              </a:spcAft>
              <a:buClr>
                <a:schemeClr val="dk1"/>
              </a:buClr>
              <a:buSzPts val="1100"/>
              <a:buFont typeface="Arial"/>
              <a:buNone/>
            </a:pPr>
            <a:endParaRPr sz="1200" b="1"/>
          </a:p>
        </p:txBody>
      </p:sp>
      <p:sp>
        <p:nvSpPr>
          <p:cNvPr id="71" name="Google Shape;71;p14"/>
          <p:cNvSpPr txBox="1">
            <a:spLocks noGrp="1"/>
          </p:cNvSpPr>
          <p:nvPr>
            <p:ph type="body" idx="1"/>
          </p:nvPr>
        </p:nvSpPr>
        <p:spPr>
          <a:xfrm>
            <a:off x="2962100" y="904500"/>
            <a:ext cx="5832600" cy="3459600"/>
          </a:xfrm>
          <a:prstGeom prst="rect">
            <a:avLst/>
          </a:prstGeom>
        </p:spPr>
        <p:txBody>
          <a:bodyPr spcFirstLastPara="1" wrap="square" lIns="0" tIns="0" rIns="0" bIns="0" anchor="t" anchorCtr="0">
            <a:noAutofit/>
          </a:bodyPr>
          <a:lstStyle/>
          <a:p>
            <a:pPr marL="457200" lvl="0" indent="-342900" algn="l" rtl="0">
              <a:spcBef>
                <a:spcPts val="0"/>
              </a:spcBef>
              <a:spcAft>
                <a:spcPts val="0"/>
              </a:spcAft>
              <a:buClr>
                <a:schemeClr val="accent1"/>
              </a:buClr>
              <a:buSzPts val="1800"/>
              <a:buChar char="⪢"/>
            </a:pPr>
            <a:r>
              <a:rPr lang="en" dirty="0">
                <a:solidFill>
                  <a:schemeClr val="accent1"/>
                </a:solidFill>
              </a:rPr>
              <a:t>Worked with Dr. Helen Rowe and the Sonoran Desert Plants Species Specialist Group</a:t>
            </a:r>
            <a:endParaRPr dirty="0">
              <a:solidFill>
                <a:schemeClr val="accent1"/>
              </a:solidFill>
            </a:endParaRPr>
          </a:p>
          <a:p>
            <a:pPr marL="914400" lvl="1" indent="-342900" algn="l" rtl="0">
              <a:spcBef>
                <a:spcPts val="0"/>
              </a:spcBef>
              <a:spcAft>
                <a:spcPts val="0"/>
              </a:spcAft>
              <a:buClr>
                <a:schemeClr val="accent1"/>
              </a:buClr>
              <a:buSzPts val="1800"/>
              <a:buChar char="○"/>
            </a:pPr>
            <a:r>
              <a:rPr lang="en" dirty="0">
                <a:solidFill>
                  <a:schemeClr val="accent1"/>
                </a:solidFill>
              </a:rPr>
              <a:t>Assessed Sonoran Desert plant species status</a:t>
            </a:r>
            <a:endParaRPr dirty="0">
              <a:solidFill>
                <a:schemeClr val="accent1"/>
              </a:solidFill>
            </a:endParaRPr>
          </a:p>
          <a:p>
            <a:pPr marL="1371600" lvl="2" indent="-342900" algn="l" rtl="0">
              <a:spcBef>
                <a:spcPts val="0"/>
              </a:spcBef>
              <a:spcAft>
                <a:spcPts val="0"/>
              </a:spcAft>
              <a:buClr>
                <a:schemeClr val="accent1"/>
              </a:buClr>
              <a:buSzPts val="1800"/>
              <a:buChar char="■"/>
            </a:pPr>
            <a:r>
              <a:rPr lang="en" dirty="0">
                <a:solidFill>
                  <a:schemeClr val="accent1"/>
                </a:solidFill>
              </a:rPr>
              <a:t>Helped assess the risk of extinction for 25 Sonoran Desert plant species (75  total)</a:t>
            </a:r>
            <a:endParaRPr dirty="0">
              <a:solidFill>
                <a:schemeClr val="accent1"/>
              </a:solidFill>
            </a:endParaRPr>
          </a:p>
        </p:txBody>
      </p:sp>
      <p:sp>
        <p:nvSpPr>
          <p:cNvPr id="72" name="Google Shape;72;p14"/>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73" name="Google Shape;73;p14"/>
          <p:cNvSpPr txBox="1"/>
          <p:nvPr/>
        </p:nvSpPr>
        <p:spPr>
          <a:xfrm>
            <a:off x="5770525" y="4856676"/>
            <a:ext cx="487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erriweather"/>
                <a:ea typeface="Merriweather"/>
                <a:cs typeface="Merriweather"/>
                <a:sym typeface="Merriweather"/>
              </a:rPr>
              <a:t>Image from: iucnssg.org</a:t>
            </a:r>
            <a:endParaRPr sz="1000">
              <a:latin typeface="Merriweather"/>
              <a:ea typeface="Merriweather"/>
              <a:cs typeface="Merriweather"/>
              <a:sym typeface="Merriweather"/>
            </a:endParaRPr>
          </a:p>
        </p:txBody>
      </p:sp>
      <p:pic>
        <p:nvPicPr>
          <p:cNvPr id="74" name="Google Shape;74;p14"/>
          <p:cNvPicPr preferRelativeResize="0"/>
          <p:nvPr/>
        </p:nvPicPr>
        <p:blipFill>
          <a:blip r:embed="rId3">
            <a:alphaModFix/>
          </a:blip>
          <a:stretch>
            <a:fillRect/>
          </a:stretch>
        </p:blipFill>
        <p:spPr>
          <a:xfrm>
            <a:off x="0" y="0"/>
            <a:ext cx="2734949" cy="4403000"/>
          </a:xfrm>
          <a:prstGeom prst="rect">
            <a:avLst/>
          </a:prstGeom>
          <a:noFill/>
          <a:ln>
            <a:noFill/>
          </a:ln>
        </p:spPr>
      </p:pic>
      <p:sp>
        <p:nvSpPr>
          <p:cNvPr id="75" name="Google Shape;75;p14"/>
          <p:cNvSpPr txBox="1"/>
          <p:nvPr/>
        </p:nvSpPr>
        <p:spPr>
          <a:xfrm>
            <a:off x="152400" y="4411188"/>
            <a:ext cx="487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erriweather"/>
                <a:ea typeface="Merriweather"/>
                <a:cs typeface="Merriweather"/>
                <a:sym typeface="Merriweather"/>
              </a:rPr>
              <a:t>Image from: desertmuseum.org</a:t>
            </a:r>
            <a:endParaRPr sz="1000">
              <a:latin typeface="Merriweather"/>
              <a:ea typeface="Merriweather"/>
              <a:cs typeface="Merriweather"/>
              <a:sym typeface="Merriweather"/>
            </a:endParaRPr>
          </a:p>
        </p:txBody>
      </p:sp>
      <p:pic>
        <p:nvPicPr>
          <p:cNvPr id="76" name="Google Shape;76;p14"/>
          <p:cNvPicPr preferRelativeResize="0"/>
          <p:nvPr/>
        </p:nvPicPr>
        <p:blipFill>
          <a:blip r:embed="rId4">
            <a:alphaModFix/>
          </a:blip>
          <a:stretch>
            <a:fillRect/>
          </a:stretch>
        </p:blipFill>
        <p:spPr>
          <a:xfrm>
            <a:off x="5025300" y="2733200"/>
            <a:ext cx="3259576" cy="221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4" name="Google Shape;84;p15"/>
          <p:cNvPicPr preferRelativeResize="0"/>
          <p:nvPr/>
        </p:nvPicPr>
        <p:blipFill>
          <a:blip r:embed="rId3">
            <a:alphaModFix/>
          </a:blip>
          <a:stretch>
            <a:fillRect/>
          </a:stretch>
        </p:blipFill>
        <p:spPr>
          <a:xfrm>
            <a:off x="4727448" y="205962"/>
            <a:ext cx="4283504" cy="2746013"/>
          </a:xfrm>
          <a:prstGeom prst="rect">
            <a:avLst/>
          </a:prstGeom>
          <a:noFill/>
          <a:ln>
            <a:noFill/>
          </a:ln>
        </p:spPr>
      </p:pic>
      <p:sp>
        <p:nvSpPr>
          <p:cNvPr id="81" name="Google Shape;81;p15"/>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Methods</a:t>
            </a:r>
            <a:endParaRPr sz="2400"/>
          </a:p>
        </p:txBody>
      </p:sp>
      <p:sp>
        <p:nvSpPr>
          <p:cNvPr id="82" name="Google Shape;82;p15"/>
          <p:cNvSpPr txBox="1">
            <a:spLocks noGrp="1"/>
          </p:cNvSpPr>
          <p:nvPr>
            <p:ph type="body" idx="1"/>
          </p:nvPr>
        </p:nvSpPr>
        <p:spPr>
          <a:xfrm>
            <a:off x="2192825" y="1325975"/>
            <a:ext cx="3102000" cy="3047700"/>
          </a:xfrm>
          <a:prstGeom prst="rect">
            <a:avLst/>
          </a:prstGeom>
        </p:spPr>
        <p:txBody>
          <a:bodyPr spcFirstLastPara="1" wrap="square" lIns="0" tIns="0" rIns="0" bIns="0" anchor="t" anchorCtr="0">
            <a:noAutofit/>
          </a:bodyPr>
          <a:lstStyle/>
          <a:p>
            <a:pPr marL="457200" lvl="0" indent="-342900" algn="l" rtl="0">
              <a:spcBef>
                <a:spcPts val="0"/>
              </a:spcBef>
              <a:spcAft>
                <a:spcPts val="0"/>
              </a:spcAft>
              <a:buClr>
                <a:schemeClr val="accent1"/>
              </a:buClr>
              <a:buSzPts val="1800"/>
              <a:buChar char="⪢"/>
            </a:pPr>
            <a:r>
              <a:rPr lang="en" sz="1800" dirty="0">
                <a:solidFill>
                  <a:schemeClr val="accent1"/>
                </a:solidFill>
              </a:rPr>
              <a:t>As part of the Red Listing, I filled out LC Pipeline Species Info Forms</a:t>
            </a:r>
            <a:endParaRPr sz="1800" dirty="0">
              <a:solidFill>
                <a:schemeClr val="accent1"/>
              </a:solidFill>
            </a:endParaRPr>
          </a:p>
          <a:p>
            <a:pPr marL="457200" lvl="0" indent="-342900" algn="l" rtl="0">
              <a:spcBef>
                <a:spcPts val="0"/>
              </a:spcBef>
              <a:spcAft>
                <a:spcPts val="0"/>
              </a:spcAft>
              <a:buClr>
                <a:schemeClr val="accent1"/>
              </a:buClr>
              <a:buSzPts val="1800"/>
              <a:buChar char="⪢"/>
            </a:pPr>
            <a:r>
              <a:rPr lang="en" sz="1800" dirty="0">
                <a:solidFill>
                  <a:schemeClr val="accent1"/>
                </a:solidFill>
              </a:rPr>
              <a:t>Assessed a select number of Fabaceae we predetermined to be threatened</a:t>
            </a:r>
            <a:endParaRPr sz="1800" dirty="0">
              <a:solidFill>
                <a:schemeClr val="accent1"/>
              </a:solidFill>
            </a:endParaRPr>
          </a:p>
          <a:p>
            <a:pPr marL="914400" lvl="1" indent="-342900" algn="l" rtl="0">
              <a:spcBef>
                <a:spcPts val="0"/>
              </a:spcBef>
              <a:spcAft>
                <a:spcPts val="0"/>
              </a:spcAft>
              <a:buClr>
                <a:schemeClr val="accent1"/>
              </a:buClr>
              <a:buSzPts val="1800"/>
              <a:buChar char="○"/>
            </a:pPr>
            <a:r>
              <a:rPr lang="en" sz="1800" dirty="0">
                <a:solidFill>
                  <a:schemeClr val="accent1"/>
                </a:solidFill>
              </a:rPr>
              <a:t>QGIS program developed by Clay Meredith and Helen Rowe</a:t>
            </a:r>
            <a:endParaRPr sz="1800" dirty="0">
              <a:solidFill>
                <a:schemeClr val="accent1"/>
              </a:solidFill>
            </a:endParaRPr>
          </a:p>
        </p:txBody>
      </p:sp>
      <p:sp>
        <p:nvSpPr>
          <p:cNvPr id="83" name="Google Shape;83;p15"/>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85" name="Google Shape;85;p15"/>
          <p:cNvPicPr preferRelativeResize="0"/>
          <p:nvPr/>
        </p:nvPicPr>
        <p:blipFill>
          <a:blip r:embed="rId4">
            <a:alphaModFix/>
          </a:blip>
          <a:stretch>
            <a:fillRect/>
          </a:stretch>
        </p:blipFill>
        <p:spPr>
          <a:xfrm>
            <a:off x="5383825" y="2951975"/>
            <a:ext cx="2894724" cy="1797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Methods</a:t>
            </a:r>
            <a:endParaRPr sz="2400"/>
          </a:p>
        </p:txBody>
      </p:sp>
      <p:sp>
        <p:nvSpPr>
          <p:cNvPr id="91" name="Google Shape;91;p16"/>
          <p:cNvSpPr txBox="1">
            <a:spLocks noGrp="1"/>
          </p:cNvSpPr>
          <p:nvPr>
            <p:ph type="body" idx="1"/>
          </p:nvPr>
        </p:nvSpPr>
        <p:spPr>
          <a:xfrm>
            <a:off x="2426425" y="1325975"/>
            <a:ext cx="6260400" cy="3047700"/>
          </a:xfrm>
          <a:prstGeom prst="rect">
            <a:avLst/>
          </a:prstGeom>
        </p:spPr>
        <p:txBody>
          <a:bodyPr spcFirstLastPara="1" wrap="square" lIns="0" tIns="0" rIns="0" bIns="0" anchor="t" anchorCtr="0">
            <a:noAutofit/>
          </a:bodyPr>
          <a:lstStyle/>
          <a:p>
            <a:pPr marL="457200" lvl="0" indent="-342900" algn="l" rtl="0">
              <a:spcBef>
                <a:spcPts val="0"/>
              </a:spcBef>
              <a:spcAft>
                <a:spcPts val="0"/>
              </a:spcAft>
              <a:buClr>
                <a:schemeClr val="accent1"/>
              </a:buClr>
              <a:buSzPts val="1800"/>
              <a:buChar char="⪢"/>
            </a:pPr>
            <a:r>
              <a:rPr lang="en" sz="1800">
                <a:solidFill>
                  <a:schemeClr val="accent1"/>
                </a:solidFill>
              </a:rPr>
              <a:t>QGIS output threats</a:t>
            </a:r>
            <a:endParaRPr sz="1800">
              <a:solidFill>
                <a:schemeClr val="accent1"/>
              </a:solidFill>
            </a:endParaRPr>
          </a:p>
          <a:p>
            <a:pPr marL="457200" lvl="0" indent="-342900" algn="l" rtl="0">
              <a:spcBef>
                <a:spcPts val="0"/>
              </a:spcBef>
              <a:spcAft>
                <a:spcPts val="0"/>
              </a:spcAft>
              <a:buClr>
                <a:schemeClr val="accent1"/>
              </a:buClr>
              <a:buSzPts val="1800"/>
              <a:buChar char="⪢"/>
            </a:pPr>
            <a:r>
              <a:rPr lang="en" sz="1800">
                <a:solidFill>
                  <a:schemeClr val="accent1"/>
                </a:solidFill>
              </a:rPr>
              <a:t>Calculated percent of species’ range impacted by threats</a:t>
            </a:r>
            <a:endParaRPr sz="1800">
              <a:solidFill>
                <a:schemeClr val="accent1"/>
              </a:solidFill>
            </a:endParaRPr>
          </a:p>
        </p:txBody>
      </p:sp>
      <p:sp>
        <p:nvSpPr>
          <p:cNvPr id="92" name="Google Shape;92;p1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93" name="Google Shape;93;p16"/>
          <p:cNvPicPr preferRelativeResize="0"/>
          <p:nvPr/>
        </p:nvPicPr>
        <p:blipFill>
          <a:blip r:embed="rId3">
            <a:alphaModFix/>
          </a:blip>
          <a:stretch>
            <a:fillRect/>
          </a:stretch>
        </p:blipFill>
        <p:spPr>
          <a:xfrm>
            <a:off x="219457" y="2203704"/>
            <a:ext cx="7789896" cy="27901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body" idx="1"/>
          </p:nvPr>
        </p:nvSpPr>
        <p:spPr>
          <a:xfrm>
            <a:off x="2854175" y="1333125"/>
            <a:ext cx="5832600" cy="3459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p:txBody>
      </p:sp>
      <p:sp>
        <p:nvSpPr>
          <p:cNvPr id="99" name="Google Shape;99;p17"/>
          <p:cNvSpPr txBox="1">
            <a:spLocks noGrp="1"/>
          </p:cNvSpPr>
          <p:nvPr>
            <p:ph type="title"/>
          </p:nvPr>
        </p:nvSpPr>
        <p:spPr>
          <a:xfrm>
            <a:off x="2790000" y="-61350"/>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Results</a:t>
            </a:r>
            <a:endParaRPr sz="2400"/>
          </a:p>
        </p:txBody>
      </p:sp>
      <p:sp>
        <p:nvSpPr>
          <p:cNvPr id="100" name="Google Shape;100;p17"/>
          <p:cNvSpPr txBox="1"/>
          <p:nvPr/>
        </p:nvSpPr>
        <p:spPr>
          <a:xfrm>
            <a:off x="2854200" y="4247850"/>
            <a:ext cx="5832600" cy="53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sz="1200">
              <a:solidFill>
                <a:schemeClr val="accent5"/>
              </a:solidFill>
              <a:latin typeface="Kalam"/>
              <a:ea typeface="Kalam"/>
              <a:cs typeface="Kalam"/>
              <a:sym typeface="Kalam"/>
            </a:endParaRPr>
          </a:p>
          <a:p>
            <a:pPr marL="0" lvl="0" indent="0" algn="l" rtl="0">
              <a:spcBef>
                <a:spcPts val="0"/>
              </a:spcBef>
              <a:spcAft>
                <a:spcPts val="0"/>
              </a:spcAft>
              <a:buClr>
                <a:schemeClr val="dk1"/>
              </a:buClr>
              <a:buSzPts val="1100"/>
              <a:buFont typeface="Arial"/>
              <a:buNone/>
            </a:pPr>
            <a:endParaRPr sz="1200">
              <a:solidFill>
                <a:schemeClr val="accent5"/>
              </a:solidFill>
              <a:latin typeface="Kalam"/>
              <a:ea typeface="Kalam"/>
              <a:cs typeface="Kalam"/>
              <a:sym typeface="Kalam"/>
            </a:endParaRPr>
          </a:p>
          <a:p>
            <a:pPr marL="0" lvl="0" indent="0" algn="l" rtl="0">
              <a:spcBef>
                <a:spcPts val="0"/>
              </a:spcBef>
              <a:spcAft>
                <a:spcPts val="0"/>
              </a:spcAft>
              <a:buNone/>
            </a:pPr>
            <a:endParaRPr sz="1200">
              <a:solidFill>
                <a:schemeClr val="accent5"/>
              </a:solidFill>
              <a:latin typeface="Kalam"/>
              <a:ea typeface="Kalam"/>
              <a:cs typeface="Kalam"/>
              <a:sym typeface="Kalam"/>
            </a:endParaRPr>
          </a:p>
        </p:txBody>
      </p:sp>
      <p:sp>
        <p:nvSpPr>
          <p:cNvPr id="101" name="Google Shape;101;p17"/>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6</a:t>
            </a:fld>
            <a:endParaRPr/>
          </a:p>
        </p:txBody>
      </p:sp>
      <p:graphicFrame>
        <p:nvGraphicFramePr>
          <p:cNvPr id="102" name="Google Shape;102;p17"/>
          <p:cNvGraphicFramePr/>
          <p:nvPr/>
        </p:nvGraphicFramePr>
        <p:xfrm>
          <a:off x="2451475" y="1018425"/>
          <a:ext cx="6599675" cy="2714050"/>
        </p:xfrm>
        <a:graphic>
          <a:graphicData uri="http://schemas.openxmlformats.org/drawingml/2006/table">
            <a:tbl>
              <a:tblPr>
                <a:noFill/>
                <a:tableStyleId>{D0EF8CD2-D9D7-4E39-8124-F8942BDB1914}</a:tableStyleId>
              </a:tblPr>
              <a:tblGrid>
                <a:gridCol w="2370250">
                  <a:extLst>
                    <a:ext uri="{9D8B030D-6E8A-4147-A177-3AD203B41FA5}">
                      <a16:colId xmlns:a16="http://schemas.microsoft.com/office/drawing/2014/main" val="20000"/>
                    </a:ext>
                  </a:extLst>
                </a:gridCol>
                <a:gridCol w="1261225">
                  <a:extLst>
                    <a:ext uri="{9D8B030D-6E8A-4147-A177-3AD203B41FA5}">
                      <a16:colId xmlns:a16="http://schemas.microsoft.com/office/drawing/2014/main" val="20001"/>
                    </a:ext>
                  </a:extLst>
                </a:gridCol>
                <a:gridCol w="1337325">
                  <a:extLst>
                    <a:ext uri="{9D8B030D-6E8A-4147-A177-3AD203B41FA5}">
                      <a16:colId xmlns:a16="http://schemas.microsoft.com/office/drawing/2014/main" val="20002"/>
                    </a:ext>
                  </a:extLst>
                </a:gridCol>
                <a:gridCol w="1630875">
                  <a:extLst>
                    <a:ext uri="{9D8B030D-6E8A-4147-A177-3AD203B41FA5}">
                      <a16:colId xmlns:a16="http://schemas.microsoft.com/office/drawing/2014/main" val="20003"/>
                    </a:ext>
                  </a:extLst>
                </a:gridCol>
              </a:tblGrid>
              <a:tr h="450500">
                <a:tc>
                  <a:txBody>
                    <a:bodyPr/>
                    <a:lstStyle/>
                    <a:p>
                      <a:pPr marL="0" lvl="0" indent="0" algn="l" rtl="0">
                        <a:spcBef>
                          <a:spcPts val="0"/>
                        </a:spcBef>
                        <a:spcAft>
                          <a:spcPts val="0"/>
                        </a:spcAft>
                        <a:buNone/>
                      </a:pPr>
                      <a:r>
                        <a:rPr lang="en" sz="1200" b="1"/>
                        <a:t>Fabaceae </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Fire Locations</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Protected Land</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 Threatened Range</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extLst>
                  <a:ext uri="{0D108BD9-81ED-4DB2-BD59-A6C34878D82A}">
                    <a16:rowId xmlns:a16="http://schemas.microsoft.com/office/drawing/2014/main" val="10000"/>
                  </a:ext>
                </a:extLst>
              </a:tr>
              <a:tr h="302175">
                <a:tc>
                  <a:txBody>
                    <a:bodyPr/>
                    <a:lstStyle/>
                    <a:p>
                      <a:pPr marL="0" lvl="0" indent="0" algn="l" rtl="0">
                        <a:spcBef>
                          <a:spcPts val="0"/>
                        </a:spcBef>
                        <a:spcAft>
                          <a:spcPts val="0"/>
                        </a:spcAft>
                        <a:buNone/>
                      </a:pPr>
                      <a:r>
                        <a:rPr lang="en" sz="1200" i="1"/>
                        <a:t>Astragalus arizonicus</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635</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12%</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100%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1"/>
                  </a:ext>
                </a:extLst>
              </a:tr>
              <a:tr h="302175">
                <a:tc>
                  <a:txBody>
                    <a:bodyPr/>
                    <a:lstStyle/>
                    <a:p>
                      <a:pPr marL="0" lvl="0" indent="0" algn="l" rtl="0">
                        <a:spcBef>
                          <a:spcPts val="0"/>
                        </a:spcBef>
                        <a:spcAft>
                          <a:spcPts val="0"/>
                        </a:spcAft>
                        <a:buNone/>
                      </a:pPr>
                      <a:r>
                        <a:rPr lang="en" sz="1200" i="1"/>
                        <a:t>Astragalus aridus</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359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31%</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33%</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2"/>
                  </a:ext>
                </a:extLst>
              </a:tr>
              <a:tr h="302175">
                <a:tc>
                  <a:txBody>
                    <a:bodyPr/>
                    <a:lstStyle/>
                    <a:p>
                      <a:pPr marL="0" lvl="0" indent="0" algn="l" rtl="0">
                        <a:spcBef>
                          <a:spcPts val="0"/>
                        </a:spcBef>
                        <a:spcAft>
                          <a:spcPts val="0"/>
                        </a:spcAft>
                        <a:buNone/>
                      </a:pPr>
                      <a:r>
                        <a:rPr lang="en" sz="1200" i="1"/>
                        <a:t>Astragalus allochrouos</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2044</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100%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3"/>
                  </a:ext>
                </a:extLst>
              </a:tr>
              <a:tr h="302175">
                <a:tc>
                  <a:txBody>
                    <a:bodyPr/>
                    <a:lstStyle/>
                    <a:p>
                      <a:pPr marL="0" lvl="0" indent="0" algn="l" rtl="0">
                        <a:spcBef>
                          <a:spcPts val="0"/>
                        </a:spcBef>
                        <a:spcAft>
                          <a:spcPts val="0"/>
                        </a:spcAft>
                        <a:buNone/>
                      </a:pPr>
                      <a:r>
                        <a:rPr lang="en" sz="1200" i="1"/>
                        <a:t>Acaciella lemmonii</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849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2%</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15%</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4"/>
                  </a:ext>
                </a:extLst>
              </a:tr>
              <a:tr h="450500">
                <a:tc>
                  <a:txBody>
                    <a:bodyPr/>
                    <a:lstStyle/>
                    <a:p>
                      <a:pPr marL="0" lvl="0" indent="0" algn="l" rtl="0">
                        <a:spcBef>
                          <a:spcPts val="0"/>
                        </a:spcBef>
                        <a:spcAft>
                          <a:spcPts val="0"/>
                        </a:spcAft>
                        <a:buNone/>
                      </a:pPr>
                      <a:r>
                        <a:rPr lang="en" sz="1200" i="1"/>
                        <a:t>Sphinctospermum constrictum</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3838318133</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31%</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30%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5"/>
                  </a:ext>
                </a:extLst>
              </a:tr>
              <a:tr h="302175">
                <a:tc>
                  <a:txBody>
                    <a:bodyPr/>
                    <a:lstStyle/>
                    <a:p>
                      <a:pPr marL="0" lvl="0" indent="0" algn="l" rtl="0">
                        <a:spcBef>
                          <a:spcPts val="0"/>
                        </a:spcBef>
                        <a:spcAft>
                          <a:spcPts val="0"/>
                        </a:spcAft>
                        <a:buNone/>
                      </a:pPr>
                      <a:r>
                        <a:rPr lang="en" sz="1200" i="1"/>
                        <a:t>Indigofera sphaerocarpa</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856690107</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21%</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88%</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6"/>
                  </a:ext>
                </a:extLst>
              </a:tr>
              <a:tr h="302175">
                <a:tc>
                  <a:txBody>
                    <a:bodyPr/>
                    <a:lstStyle/>
                    <a:p>
                      <a:pPr marL="0" lvl="0" indent="0" algn="l" rtl="0">
                        <a:spcBef>
                          <a:spcPts val="0"/>
                        </a:spcBef>
                        <a:spcAft>
                          <a:spcPts val="0"/>
                        </a:spcAft>
                        <a:buNone/>
                      </a:pPr>
                      <a:r>
                        <a:rPr lang="en" sz="1200" i="1"/>
                        <a:t>Lathyrus laetivlrens</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1441127083</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38%</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100%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body" idx="1"/>
          </p:nvPr>
        </p:nvSpPr>
        <p:spPr>
          <a:xfrm>
            <a:off x="2497538" y="4099050"/>
            <a:ext cx="5832600" cy="1058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400">
                <a:solidFill>
                  <a:schemeClr val="accent1"/>
                </a:solidFill>
              </a:rPr>
              <a:t>Protected Land Range: 2-100%</a:t>
            </a:r>
            <a:endParaRPr sz="1400">
              <a:solidFill>
                <a:schemeClr val="accent1"/>
              </a:solidFill>
            </a:endParaRPr>
          </a:p>
          <a:p>
            <a:pPr marL="0" lvl="0" indent="0" algn="l" rtl="0">
              <a:lnSpc>
                <a:spcPct val="115000"/>
              </a:lnSpc>
              <a:spcBef>
                <a:spcPts val="0"/>
              </a:spcBef>
              <a:spcAft>
                <a:spcPts val="0"/>
              </a:spcAft>
              <a:buNone/>
            </a:pPr>
            <a:r>
              <a:rPr lang="en" sz="1400">
                <a:solidFill>
                  <a:schemeClr val="accent1"/>
                </a:solidFill>
              </a:rPr>
              <a:t>Protected Land Average: 33%</a:t>
            </a:r>
            <a:endParaRPr sz="1400">
              <a:solidFill>
                <a:schemeClr val="accent1"/>
              </a:solidFill>
            </a:endParaRPr>
          </a:p>
          <a:p>
            <a:pPr marL="0" lvl="0" indent="0" algn="l" rtl="0">
              <a:lnSpc>
                <a:spcPct val="115000"/>
              </a:lnSpc>
              <a:spcBef>
                <a:spcPts val="0"/>
              </a:spcBef>
              <a:spcAft>
                <a:spcPts val="0"/>
              </a:spcAft>
              <a:buNone/>
            </a:pPr>
            <a:r>
              <a:rPr lang="en" sz="1400">
                <a:solidFill>
                  <a:schemeClr val="accent1"/>
                </a:solidFill>
              </a:rPr>
              <a:t>Threatened Range Range: 5-100%</a:t>
            </a:r>
            <a:endParaRPr sz="1400">
              <a:solidFill>
                <a:schemeClr val="accent1"/>
              </a:solidFill>
            </a:endParaRPr>
          </a:p>
          <a:p>
            <a:pPr marL="0" lvl="0" indent="0" algn="l" rtl="0">
              <a:lnSpc>
                <a:spcPct val="115000"/>
              </a:lnSpc>
              <a:spcBef>
                <a:spcPts val="0"/>
              </a:spcBef>
              <a:spcAft>
                <a:spcPts val="0"/>
              </a:spcAft>
              <a:buNone/>
            </a:pPr>
            <a:r>
              <a:rPr lang="en" sz="1400">
                <a:solidFill>
                  <a:schemeClr val="accent1"/>
                </a:solidFill>
              </a:rPr>
              <a:t>Threatened Range Average: 48%</a:t>
            </a:r>
            <a:endParaRPr sz="1400">
              <a:solidFill>
                <a:schemeClr val="accent1"/>
              </a:solidFill>
            </a:endParaRPr>
          </a:p>
          <a:p>
            <a:pPr marL="0" lvl="0" indent="0" algn="l" rtl="0">
              <a:lnSpc>
                <a:spcPct val="115000"/>
              </a:lnSpc>
              <a:spcBef>
                <a:spcPts val="0"/>
              </a:spcBef>
              <a:spcAft>
                <a:spcPts val="0"/>
              </a:spcAft>
              <a:buNone/>
            </a:pPr>
            <a:endParaRPr sz="1400"/>
          </a:p>
        </p:txBody>
      </p:sp>
      <p:sp>
        <p:nvSpPr>
          <p:cNvPr id="108" name="Google Shape;108;p18"/>
          <p:cNvSpPr txBox="1">
            <a:spLocks noGrp="1"/>
          </p:cNvSpPr>
          <p:nvPr>
            <p:ph type="title"/>
          </p:nvPr>
        </p:nvSpPr>
        <p:spPr>
          <a:xfrm>
            <a:off x="2652750" y="67650"/>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Results</a:t>
            </a:r>
            <a:endParaRPr sz="2400"/>
          </a:p>
        </p:txBody>
      </p:sp>
      <p:sp>
        <p:nvSpPr>
          <p:cNvPr id="109" name="Google Shape;109;p18"/>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110" name="Google Shape;110;p1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111" name="Google Shape;111;p18"/>
          <p:cNvGraphicFramePr/>
          <p:nvPr>
            <p:extLst>
              <p:ext uri="{D42A27DB-BD31-4B8C-83A1-F6EECF244321}">
                <p14:modId xmlns:p14="http://schemas.microsoft.com/office/powerpoint/2010/main" val="1065404473"/>
              </p:ext>
            </p:extLst>
          </p:nvPr>
        </p:nvGraphicFramePr>
        <p:xfrm>
          <a:off x="2497538" y="992700"/>
          <a:ext cx="6298977" cy="2866516"/>
        </p:xfrm>
        <a:graphic>
          <a:graphicData uri="http://schemas.openxmlformats.org/drawingml/2006/table">
            <a:tbl>
              <a:tblPr>
                <a:noFill/>
                <a:tableStyleId>{D0EF8CD2-D9D7-4E39-8124-F8942BDB1914}</a:tableStyleId>
              </a:tblPr>
              <a:tblGrid>
                <a:gridCol w="1988566">
                  <a:extLst>
                    <a:ext uri="{9D8B030D-6E8A-4147-A177-3AD203B41FA5}">
                      <a16:colId xmlns:a16="http://schemas.microsoft.com/office/drawing/2014/main" val="20000"/>
                    </a:ext>
                  </a:extLst>
                </a:gridCol>
                <a:gridCol w="1299789">
                  <a:extLst>
                    <a:ext uri="{9D8B030D-6E8A-4147-A177-3AD203B41FA5}">
                      <a16:colId xmlns:a16="http://schemas.microsoft.com/office/drawing/2014/main" val="20001"/>
                    </a:ext>
                  </a:extLst>
                </a:gridCol>
                <a:gridCol w="1377554">
                  <a:extLst>
                    <a:ext uri="{9D8B030D-6E8A-4147-A177-3AD203B41FA5}">
                      <a16:colId xmlns:a16="http://schemas.microsoft.com/office/drawing/2014/main" val="20002"/>
                    </a:ext>
                  </a:extLst>
                </a:gridCol>
                <a:gridCol w="1633068">
                  <a:extLst>
                    <a:ext uri="{9D8B030D-6E8A-4147-A177-3AD203B41FA5}">
                      <a16:colId xmlns:a16="http://schemas.microsoft.com/office/drawing/2014/main" val="20003"/>
                    </a:ext>
                  </a:extLst>
                </a:gridCol>
              </a:tblGrid>
              <a:tr h="309276">
                <a:tc>
                  <a:txBody>
                    <a:bodyPr/>
                    <a:lstStyle/>
                    <a:p>
                      <a:pPr marL="0" lvl="0" indent="0" algn="l" rtl="0">
                        <a:spcBef>
                          <a:spcPts val="0"/>
                        </a:spcBef>
                        <a:spcAft>
                          <a:spcPts val="0"/>
                        </a:spcAft>
                        <a:buNone/>
                      </a:pPr>
                      <a:r>
                        <a:rPr lang="en" sz="1200" b="1"/>
                        <a:t>Fabaceae</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Fire Locations</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Protected Land</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tc>
                  <a:txBody>
                    <a:bodyPr/>
                    <a:lstStyle/>
                    <a:p>
                      <a:pPr marL="0" lvl="0" indent="0" algn="l" rtl="0">
                        <a:spcBef>
                          <a:spcPts val="0"/>
                        </a:spcBef>
                        <a:spcAft>
                          <a:spcPts val="0"/>
                        </a:spcAft>
                        <a:buNone/>
                      </a:pPr>
                      <a:r>
                        <a:rPr lang="en" sz="1200" b="1"/>
                        <a:t>Threatened Range</a:t>
                      </a:r>
                      <a:endParaRPr sz="1200" b="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9525" cap="flat" cmpd="sng">
                      <a:solidFill>
                        <a:srgbClr val="70AD47"/>
                      </a:solidFill>
                      <a:prstDash val="solid"/>
                      <a:round/>
                      <a:headEnd type="none" w="sm" len="sm"/>
                      <a:tailEnd type="none" w="sm" len="sm"/>
                    </a:lnB>
                  </a:tcPr>
                </a:tc>
                <a:extLst>
                  <a:ext uri="{0D108BD9-81ED-4DB2-BD59-A6C34878D82A}">
                    <a16:rowId xmlns:a16="http://schemas.microsoft.com/office/drawing/2014/main" val="10000"/>
                  </a:ext>
                </a:extLst>
              </a:tr>
              <a:tr h="319655">
                <a:tc>
                  <a:txBody>
                    <a:bodyPr/>
                    <a:lstStyle/>
                    <a:p>
                      <a:pPr marL="0" lvl="0" indent="0" algn="l" rtl="0">
                        <a:spcBef>
                          <a:spcPts val="0"/>
                        </a:spcBef>
                        <a:spcAft>
                          <a:spcPts val="0"/>
                        </a:spcAft>
                        <a:buNone/>
                      </a:pPr>
                      <a:r>
                        <a:rPr lang="en" sz="1200" i="1"/>
                        <a:t>Desmodium scopulorum</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864874011</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40%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49%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952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1"/>
                  </a:ext>
                </a:extLst>
              </a:tr>
              <a:tr h="319655">
                <a:tc>
                  <a:txBody>
                    <a:bodyPr/>
                    <a:lstStyle/>
                    <a:p>
                      <a:pPr marL="0" lvl="0" indent="0" algn="l" rtl="0">
                        <a:spcBef>
                          <a:spcPts val="0"/>
                        </a:spcBef>
                        <a:spcAft>
                          <a:spcPts val="0"/>
                        </a:spcAft>
                        <a:buNone/>
                      </a:pPr>
                      <a:r>
                        <a:rPr lang="en" sz="1200" i="1"/>
                        <a:t>Desmodium psilocarpum</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1376359658</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42%</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51%</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2"/>
                  </a:ext>
                </a:extLst>
              </a:tr>
              <a:tr h="319655">
                <a:tc>
                  <a:txBody>
                    <a:bodyPr/>
                    <a:lstStyle/>
                    <a:p>
                      <a:pPr marL="0" lvl="0" indent="0" algn="l" rtl="0">
                        <a:spcBef>
                          <a:spcPts val="0"/>
                        </a:spcBef>
                        <a:spcAft>
                          <a:spcPts val="0"/>
                        </a:spcAft>
                        <a:buNone/>
                      </a:pPr>
                      <a:r>
                        <a:rPr lang="en" sz="1200" i="1"/>
                        <a:t>Mimosa gentryi</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274</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7%</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5%</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3"/>
                  </a:ext>
                </a:extLst>
              </a:tr>
              <a:tr h="319655">
                <a:tc>
                  <a:txBody>
                    <a:bodyPr/>
                    <a:lstStyle/>
                    <a:p>
                      <a:pPr marL="0" lvl="0" indent="0" algn="l" rtl="0">
                        <a:spcBef>
                          <a:spcPts val="0"/>
                        </a:spcBef>
                        <a:spcAft>
                          <a:spcPts val="0"/>
                        </a:spcAft>
                        <a:buNone/>
                      </a:pPr>
                      <a:r>
                        <a:rPr lang="en" sz="1200" i="1"/>
                        <a:t>Astragalus magdalena</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1616</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100%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8%</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4"/>
                  </a:ext>
                </a:extLst>
              </a:tr>
              <a:tr h="319655">
                <a:tc>
                  <a:txBody>
                    <a:bodyPr/>
                    <a:lstStyle/>
                    <a:p>
                      <a:pPr marL="0" lvl="0" indent="0" algn="l" rtl="0">
                        <a:spcBef>
                          <a:spcPts val="0"/>
                        </a:spcBef>
                        <a:spcAft>
                          <a:spcPts val="0"/>
                        </a:spcAft>
                        <a:buNone/>
                      </a:pPr>
                      <a:r>
                        <a:rPr lang="en" sz="1200" i="1"/>
                        <a:t>Brongniartia minutifolia</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23</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99%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23%</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5"/>
                  </a:ext>
                </a:extLst>
              </a:tr>
              <a:tr h="319655">
                <a:tc>
                  <a:txBody>
                    <a:bodyPr/>
                    <a:lstStyle/>
                    <a:p>
                      <a:pPr marL="0" lvl="0" indent="0" algn="l" rtl="0">
                        <a:spcBef>
                          <a:spcPts val="0"/>
                        </a:spcBef>
                        <a:spcAft>
                          <a:spcPts val="0"/>
                        </a:spcAft>
                        <a:buNone/>
                      </a:pPr>
                      <a:r>
                        <a:rPr lang="en" sz="1200" i="1"/>
                        <a:t>Desmanthus covillei</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1819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19%</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37%</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6"/>
                  </a:ext>
                </a:extLst>
              </a:tr>
              <a:tr h="319655">
                <a:tc>
                  <a:txBody>
                    <a:bodyPr/>
                    <a:lstStyle/>
                    <a:p>
                      <a:pPr marL="0" lvl="0" indent="0" algn="l" rtl="0">
                        <a:spcBef>
                          <a:spcPts val="0"/>
                        </a:spcBef>
                        <a:spcAft>
                          <a:spcPts val="0"/>
                        </a:spcAft>
                        <a:buNone/>
                      </a:pPr>
                      <a:r>
                        <a:rPr lang="en" sz="1200" i="1"/>
                        <a:t>Desmodium arizonicum</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274</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14%</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tc>
                  <a:txBody>
                    <a:bodyPr/>
                    <a:lstStyle/>
                    <a:p>
                      <a:pPr marL="0" lvl="0" indent="0" algn="r" rtl="0">
                        <a:lnSpc>
                          <a:spcPct val="115000"/>
                        </a:lnSpc>
                        <a:spcBef>
                          <a:spcPts val="0"/>
                        </a:spcBef>
                        <a:spcAft>
                          <a:spcPts val="0"/>
                        </a:spcAft>
                        <a:buNone/>
                      </a:pPr>
                      <a:r>
                        <a:rPr lang="en" sz="1200"/>
                        <a:t>70%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solidFill>
                      <a:srgbClr val="E2EFDA"/>
                    </a:solidFill>
                  </a:tcPr>
                </a:tc>
                <a:extLst>
                  <a:ext uri="{0D108BD9-81ED-4DB2-BD59-A6C34878D82A}">
                    <a16:rowId xmlns:a16="http://schemas.microsoft.com/office/drawing/2014/main" val="10007"/>
                  </a:ext>
                </a:extLst>
              </a:tr>
              <a:tr h="319655">
                <a:tc>
                  <a:txBody>
                    <a:bodyPr/>
                    <a:lstStyle/>
                    <a:p>
                      <a:pPr marL="0" lvl="0" indent="0" algn="l" rtl="0">
                        <a:spcBef>
                          <a:spcPts val="0"/>
                        </a:spcBef>
                        <a:spcAft>
                          <a:spcPts val="0"/>
                        </a:spcAft>
                        <a:buNone/>
                      </a:pPr>
                      <a:r>
                        <a:rPr lang="en" sz="1200" i="1"/>
                        <a:t>Dalea tentaculoides</a:t>
                      </a:r>
                      <a:endParaRPr sz="1200" i="1"/>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28</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20%</a:t>
                      </a:r>
                      <a:endParaRPr sz="120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dirty="0"/>
                        <a:t>16%</a:t>
                      </a:r>
                      <a:endParaRPr sz="1200" dirty="0"/>
                    </a:p>
                  </a:txBody>
                  <a:tcPr marL="9525" marR="9525" marT="9525" marB="91425" anchor="b">
                    <a:lnL w="4775" cap="flat" cmpd="sng">
                      <a:solidFill>
                        <a:srgbClr val="70AD47"/>
                      </a:solidFill>
                      <a:prstDash val="solid"/>
                      <a:round/>
                      <a:headEnd type="none" w="sm" len="sm"/>
                      <a:tailEnd type="none" w="sm" len="sm"/>
                    </a:lnL>
                    <a:lnR w="4775" cap="flat" cmpd="sng">
                      <a:solidFill>
                        <a:srgbClr val="70AD47"/>
                      </a:solidFill>
                      <a:prstDash val="solid"/>
                      <a:round/>
                      <a:headEnd type="none" w="sm" len="sm"/>
                      <a:tailEnd type="none" w="sm" len="sm"/>
                    </a:lnR>
                    <a:lnT w="4775" cap="flat" cmpd="sng">
                      <a:solidFill>
                        <a:srgbClr val="70AD47"/>
                      </a:solidFill>
                      <a:prstDash val="solid"/>
                      <a:round/>
                      <a:headEnd type="none" w="sm" len="sm"/>
                      <a:tailEnd type="none" w="sm" len="sm"/>
                    </a:lnT>
                    <a:lnB w="4775" cap="flat" cmpd="sng">
                      <a:solidFill>
                        <a:srgbClr val="70AD47"/>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2790000" y="1290300"/>
            <a:ext cx="5832600" cy="3459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solidFill>
                  <a:schemeClr val="accent1"/>
                </a:solidFill>
              </a:rPr>
              <a:t>Most widespread threats across all species’ ranges:</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Livestock (grazing)</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Urbanization (housing and commercial/industrial areas)</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Crops</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Increase in fire severity and frequency</a:t>
            </a:r>
            <a:endParaRPr>
              <a:solidFill>
                <a:schemeClr val="accent1"/>
              </a:solidFill>
            </a:endParaRPr>
          </a:p>
          <a:p>
            <a:pPr marL="0" lvl="0" indent="0" algn="l" rtl="0">
              <a:lnSpc>
                <a:spcPct val="115000"/>
              </a:lnSpc>
              <a:spcBef>
                <a:spcPts val="0"/>
              </a:spcBef>
              <a:spcAft>
                <a:spcPts val="0"/>
              </a:spcAft>
              <a:buNone/>
            </a:pPr>
            <a:endParaRPr sz="1400"/>
          </a:p>
        </p:txBody>
      </p:sp>
      <p:sp>
        <p:nvSpPr>
          <p:cNvPr id="117" name="Google Shape;117;p19"/>
          <p:cNvSpPr txBox="1">
            <a:spLocks noGrp="1"/>
          </p:cNvSpPr>
          <p:nvPr>
            <p:ph type="title"/>
          </p:nvPr>
        </p:nvSpPr>
        <p:spPr>
          <a:xfrm>
            <a:off x="2832775" y="323600"/>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Results</a:t>
            </a:r>
            <a:endParaRPr sz="2400"/>
          </a:p>
        </p:txBody>
      </p:sp>
      <p:sp>
        <p:nvSpPr>
          <p:cNvPr id="118" name="Google Shape;118;p19"/>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body" idx="1"/>
          </p:nvPr>
        </p:nvSpPr>
        <p:spPr>
          <a:xfrm>
            <a:off x="2790000" y="1290300"/>
            <a:ext cx="5832600" cy="3459600"/>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Clr>
                <a:schemeClr val="accent1"/>
              </a:buClr>
              <a:buSzPts val="1800"/>
              <a:buChar char="⪢"/>
            </a:pPr>
            <a:r>
              <a:rPr lang="en">
                <a:solidFill>
                  <a:schemeClr val="accent1"/>
                </a:solidFill>
              </a:rPr>
              <a:t>Disturbance constitutes a threat depending on each species’ characteristics and response</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Livestock is the most widespread threat</a:t>
            </a:r>
            <a:endParaRPr>
              <a:solidFill>
                <a:schemeClr val="accent1"/>
              </a:solidFill>
            </a:endParaRPr>
          </a:p>
          <a:p>
            <a:pPr marL="914400" lvl="1" indent="-342900" algn="l" rtl="0">
              <a:lnSpc>
                <a:spcPct val="115000"/>
              </a:lnSpc>
              <a:spcBef>
                <a:spcPts val="0"/>
              </a:spcBef>
              <a:spcAft>
                <a:spcPts val="0"/>
              </a:spcAft>
              <a:buClr>
                <a:schemeClr val="accent1"/>
              </a:buClr>
              <a:buSzPts val="1800"/>
              <a:buChar char="○"/>
            </a:pPr>
            <a:r>
              <a:rPr lang="en">
                <a:solidFill>
                  <a:schemeClr val="accent1"/>
                </a:solidFill>
              </a:rPr>
              <a:t>Should be noted that some plant species benefit from grazing</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Amount of protected range varied widely and not all protected land status are equal</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Future conservation measures</a:t>
            </a:r>
            <a:endParaRPr>
              <a:solidFill>
                <a:schemeClr val="accent1"/>
              </a:solidFill>
            </a:endParaRPr>
          </a:p>
          <a:p>
            <a:pPr marL="914400" lvl="1" indent="-342900" algn="l" rtl="0">
              <a:lnSpc>
                <a:spcPct val="115000"/>
              </a:lnSpc>
              <a:spcBef>
                <a:spcPts val="0"/>
              </a:spcBef>
              <a:spcAft>
                <a:spcPts val="0"/>
              </a:spcAft>
              <a:buClr>
                <a:schemeClr val="accent1"/>
              </a:buClr>
              <a:buSzPts val="1800"/>
              <a:buChar char="○"/>
            </a:pPr>
            <a:r>
              <a:rPr lang="en">
                <a:solidFill>
                  <a:schemeClr val="accent1"/>
                </a:solidFill>
              </a:rPr>
              <a:t>Protecting threatened species’ ranges</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Future research into overlapping threats and the plants’ response to threats</a:t>
            </a:r>
            <a:endParaRPr>
              <a:solidFill>
                <a:schemeClr val="accent1"/>
              </a:solidFill>
            </a:endParaRPr>
          </a:p>
          <a:p>
            <a:pPr marL="0" lvl="0" indent="0" algn="l" rtl="0">
              <a:lnSpc>
                <a:spcPct val="115000"/>
              </a:lnSpc>
              <a:spcBef>
                <a:spcPts val="0"/>
              </a:spcBef>
              <a:spcAft>
                <a:spcPts val="0"/>
              </a:spcAft>
              <a:buNone/>
            </a:pPr>
            <a:endParaRPr sz="1400"/>
          </a:p>
        </p:txBody>
      </p:sp>
      <p:sp>
        <p:nvSpPr>
          <p:cNvPr id="124" name="Google Shape;124;p20"/>
          <p:cNvSpPr txBox="1">
            <a:spLocks noGrp="1"/>
          </p:cNvSpPr>
          <p:nvPr>
            <p:ph type="title"/>
          </p:nvPr>
        </p:nvSpPr>
        <p:spPr>
          <a:xfrm>
            <a:off x="2790000" y="307325"/>
            <a:ext cx="5832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t>Discussion</a:t>
            </a:r>
            <a:endParaRPr sz="2400"/>
          </a:p>
        </p:txBody>
      </p:sp>
      <p:sp>
        <p:nvSpPr>
          <p:cNvPr id="125" name="Google Shape;125;p20"/>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Woodville template">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1312</Words>
  <Application>Microsoft Office PowerPoint</Application>
  <PresentationFormat>On-screen Show (16:9)</PresentationFormat>
  <Paragraphs>143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Kalam</vt:lpstr>
      <vt:lpstr>Arial</vt:lpstr>
      <vt:lpstr>Merriweather</vt:lpstr>
      <vt:lpstr>Woodville template</vt:lpstr>
      <vt:lpstr>Threats to Sonoran Desert Plant Species </vt:lpstr>
      <vt:lpstr>Introduction to the IUCN</vt:lpstr>
      <vt:lpstr>Introduction to my work</vt:lpstr>
      <vt:lpstr>Methods</vt:lpstr>
      <vt:lpstr>Methods</vt:lpstr>
      <vt:lpstr>Results</vt:lpstr>
      <vt:lpstr>Results</vt:lpstr>
      <vt:lpstr>Results</vt:lpstr>
      <vt:lpstr>Discussion</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Threats to Sonoran Desert Plant Species</dc:title>
  <dc:creator>Michelle A. Coe</dc:creator>
  <cp:lastModifiedBy>Coe, Michelle A - (macoe)</cp:lastModifiedBy>
  <cp:revision>3</cp:revision>
  <dcterms:modified xsi:type="dcterms:W3CDTF">2023-04-14T21:23:57Z</dcterms:modified>
</cp:coreProperties>
</file>